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47" r:id="rId4"/>
  </p:sldMasterIdLst>
  <p:notesMasterIdLst>
    <p:notesMasterId r:id="rId15"/>
  </p:notesMasterIdLst>
  <p:sldIdLst>
    <p:sldId id="2147472084" r:id="rId5"/>
    <p:sldId id="2147472083" r:id="rId6"/>
    <p:sldId id="2147472085" r:id="rId7"/>
    <p:sldId id="2147472080" r:id="rId8"/>
    <p:sldId id="2147472073" r:id="rId9"/>
    <p:sldId id="2147472072" r:id="rId10"/>
    <p:sldId id="2147472075" r:id="rId11"/>
    <p:sldId id="2147472076" r:id="rId12"/>
    <p:sldId id="2147472071" r:id="rId13"/>
    <p:sldId id="2147472087" r:id="rId14"/>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7CB71E-F70E-2229-7633-19B3CE489187}" name="Ana Corzo" initials="" userId="S::ana.corzo@mews.com::2e4ead4a-57f4-4468-b569-f0f8422b7b8c" providerId="AD"/>
  <p188:author id="{3CA98820-D6AE-1A93-2545-AE95E6625794}" name="Shreya Ganapathy" initials="SG" userId="S::shreya.ganapathy@mews.com::b089997b-4e13-4123-95ed-57259bc7cb36" providerId="AD"/>
  <p188:author id="{E735CE2A-EA0D-F43D-B775-41E8FCB3F413}" name="Katya Kazantceva" initials="KK" userId="S::katya.kazantceva@mews.com::2685074c-2f43-4eeb-9d82-32f423589a37" providerId="AD"/>
  <p188:author id="{ACC3D533-295F-80F3-8866-8770DB78102C}" name="Mak Abdelkafi" initials="MA" userId="S::mak@mews.com::0c715a0a-43ed-432e-93ad-9978b1a3c51c" providerId="AD"/>
  <p188:author id="{72316134-0E76-F8C8-CAB8-8EDFA20F58ED}" name="Charlie Delamare" initials="CD" userId="S::charlie.delamare@mews.com::39014c36-6c9c-47f4-9054-9d33413095f9" providerId="AD"/>
  <p188:author id="{F6EB2137-982F-1DF3-C7A7-BFFE51BE0A66}" name="Utilisateur invité" initials="Ui" userId="S::urn:spo:anon#b6fbd3b7d5a39d079b39a3859e753447f82faea4980bf693d071fd97485bc56c::" providerId="AD"/>
  <p188:author id="{43D6133D-68DF-6907-D775-8EBCC3E0347A}" name="Ildefonso Moyano" initials="IM" userId="S::ildefonso.moyano@mews.com::3cd6a138-e7fe-491e-8f4b-db38812e5d0c" providerId="AD"/>
  <p188:author id="{44E97B3E-AEE9-4975-73FF-C7CE52DC99F5}" name="Owen Murphy" initials="OM" userId="S::owen.murphy@mews.com::1f39762f-57e1-4549-9713-77a1a7ee9a5b" providerId="AD"/>
  <p188:author id="{FE764540-9381-3C35-BA55-CBAE1EDD9F95}" name="Adrien Berkowicz" initials="AB" userId="S::adrien.berkowicz@mews.com::23a09648-8865-4524-9357-435df4ba593f" providerId="AD"/>
  <p188:author id="{50B10F5A-EDF9-B695-608A-BE112BF86D22}" name="Stela Koleva" initials="SK" userId="S::stela.koleva@mews.com::7a02f4f8-7c80-47b5-996f-7310a5f9b415" providerId="AD"/>
  <p188:author id="{7AF5085C-C358-6483-C947-C31CAD50B5B6}" name="Darren Panto" initials="" userId="S::darren.panto@mews.com::d8ddf577-0afd-4192-8e6d-6f14f01a1376" providerId="AD"/>
  <p188:author id="{53AB6C63-79DD-EB7C-84A8-BBE8F45236F9}" name="Tom Dickerson" initials="TD" userId="S::tom.dickerson@mews.com::7ef7bd18-7ba5-4f55-a1f2-008ae7f291b8" providerId="AD"/>
  <p188:author id="{94B01C65-94FB-6639-D1FA-BB083A5AB7E2}" name="George Barker" initials="GB" userId="S::george.barker@mews.com::a66dc88f-cd4b-4443-9003-4f1acd244656" providerId="AD"/>
  <p188:author id="{A0ACE166-AAC0-F22B-FFCD-3984B1B2EEC6}" name="Aliff Turner" initials="AT" userId="S::aliff@mews.com::3b08de3a-1c4e-4b28-8fc6-b9bedd1b60dd" providerId="AD"/>
  <p188:author id="{E421C56A-9634-E2F1-8EF2-349F6349887D}" name="Tom Brown" initials="TB" userId="S::tom.brown@mews.com::e7be7114-23bd-4932-ba30-b3ea9f1af60b" providerId="AD"/>
  <p188:author id="{727BDE71-7EF6-293C-DDC2-FF454AD5B715}" name="Liz Rosenblum" initials="LR" userId="S::liz.rosenblum@mews.com::d841dbdd-131d-49b3-98f0-b8af96bb0f95" providerId="AD"/>
  <p188:author id="{B4DF6176-0728-3191-A73C-00105E432FA7}" name="Nik Holmqvist" initials="NH" userId="S::nik.holmqvist@mews.com::54609396-ff7a-4d3d-8d23-55a19e9597b6" providerId="AD"/>
  <p188:author id="{CACBB280-32FC-DBF7-AAE6-D80DB021490D}" name="Elizabeth Lewis" initials="EL" userId="S::elizabeth.lewis@mews.com::9170560a-293c-4587-8535-972f5c744c94" providerId="AD"/>
  <p188:author id="{B8FDB186-EDBB-41BE-59DA-AAE45B3A29C7}" name="Margitte Verkruijsse" initials="MV" userId="S::margitte.verkruijsse@mews.com::a20af555-cb4e-4fd4-9b28-750ac478de89" providerId="AD"/>
  <p188:author id="{0E18A98C-94FD-6756-4371-462771F5AA32}" name="Richard Valtr" initials="RV" userId="S::richard@mews.com::9f21f9e5-6c40-4fc8-bac3-8024fffb9fca" providerId="AD"/>
  <p188:author id="{8D5B2091-CF5B-8B21-A800-FB1F64AB9B58}" name="Charles Wells" initials="CW" userId="S::charles.wells@mews.com::3b9c288c-c465-4ae9-a304-cecad199478c" providerId="AD"/>
  <p188:author id="{B6920093-3B0D-4659-0EF0-FF7FD04E1724}" name="Pooja Naidu" initials="PN" userId="S::pooja.naidu@mews.com::f6cfa91e-21bb-40be-b946-4219fd3e9c70" providerId="AD"/>
  <p188:author id="{08EBF29E-C688-99F3-1666-06353084B53F}" name="Vicky Irwin" initials="" userId="S::vicky.irwin@mews.com::452360f1-f820-4575-b98f-de3548f22e8f" providerId="AD"/>
  <p188:author id="{4FE71FA6-67E2-4086-2FE5-4519203AFE7B}" name="Anna Gallegos" initials="" userId="S::anna.gallegos@mews.com::0e492e87-b666-455f-8a2d-94355bd6a995" providerId="AD"/>
  <p188:author id="{A66946A7-67FD-0DFF-EC2C-5CE79A6940CB}" name="Nicole Simonsen" initials="NS" userId="S::nicole.simonsen@mews.com::93615b03-9c92-4846-a184-609fbd35b0d9" providerId="AD"/>
  <p188:author id="{4E5D13AC-803B-01D0-4F9E-51CE3320B171}" name="Matthijs Welle" initials="MW" userId="S::matt@mews.com::ba1d5915-7ff2-458d-b095-b9ec3221d5ba" providerId="AD"/>
  <p188:author id="{8E8BE8BB-867D-C2B8-C425-4480C258BDF4}" name="Karen Florence" initials="KF" userId="S::karen.florence@mews.com::68095726-02df-4b66-98b3-5268db073b71" providerId="AD"/>
  <p188:author id="{3A55A9BF-CFFC-7EA7-1C40-57036DD2DF5A}" name="Liam Fisher" initials="LF" userId="S::liam.fisher@mews.com::29ba4ac3-2b4c-4cfc-884f-f9e2a85d4c3e" providerId="AD"/>
  <p188:author id="{74B303C1-8099-1933-903B-0FA98272019A}" name="Martin Kučera" initials="MK" userId="S::martin.kucera@mews.com::e9214d48-fdda-40d0-8440-510aa5d58676" providerId="AD"/>
  <p188:author id="{42CDA6C1-49D2-8986-B2C7-754556AC2EFB}" name="Carson Foerster" initials="CF" userId="S::carson.foerster@mews.com::c6eb32eb-9461-45c9-8f5d-25773d9fb9c1" providerId="AD"/>
  <p188:author id="{76B308C4-4D6A-8F90-8185-222FF3B99402}" name="Gustavo Franco" initials="GF" userId="S::gustavo.franco@mews.com::199869d5-c989-4099-bfca-d3dab460d5c0" providerId="AD"/>
  <p188:author id="{85F6A7C4-D441-CDCA-53F7-6BBC5F8769D4}" name="Nicola Bartley" initials="NB" userId="S::nicola.bartley@mews.com::80fba721-e53f-4e4b-b970-d236150fcd03" providerId="AD"/>
  <p188:author id="{A1B534CD-DB54-27D6-EE5B-25C1BB8B8889}" name="Alex Ross" initials="" userId="S::alexander.ross@mews.com::0dc2fef5-eeb4-4347-8588-8af5fffcf5a9" providerId="AD"/>
  <p188:author id="{C28AE2DB-AE0A-EFA1-CC8A-BD71B2AE1657}" name="Mitch Spelten" initials="MS" userId="S::mitch.spelten@mews.com::eafa5f61-b3ab-42e6-84a2-250a949e1c3f" providerId="AD"/>
  <p188:author id="{15DFD4DD-B8D4-C091-4C0F-D97121EC178A}" name="James Taylor" initials="JT" userId="S::james.taylor@mews.com::3f78e60d-3e17-44de-9550-e40b480018dd" providerId="AD"/>
  <p188:author id="{DA7386E1-2AE3-7B95-8F7F-46E327C27001}" name="Leah Anathan" initials="LA" userId="S::leah.anathan@mews.com::711cec1e-8aa6-440a-90e9-9ae2654d848a" providerId="AD"/>
  <p188:author id="{272F3EE2-20CD-C7D6-342E-208505BA2631}" name="Natalia Ducarroz-Schmitt" initials="ND" userId="S::natalia.ducarroz-schmitt@mews.com::a7ee91fa-8524-4f36-b0e6-c239baf80adb" providerId="AD"/>
  <p188:author id="{C36100F2-5B49-4662-E3E6-CF395913E465}" name="Gregory Naidoo" initials="GN" userId="S::greg@mews.com::aed46b30-9b0c-45c0-8ecb-d8f576dd04d8" providerId="AD"/>
  <p188:author id="{85DFDBF7-F81C-0E7D-1AAC-5F251330E794}" name="Markus Levin" initials="ML" userId="S::markus.levin@mews.com::96687f07-d3a8-4cde-94a9-2369b920b785" providerId="AD"/>
  <p188:author id="{8A3D7DFE-DB5C-488E-6A15-DC4F650BE79E}" name="Rebeca Van Heerden" initials="RH" userId="S::rebeca.vanheerden@mews.com::147cfbb6-657f-4ad3-8394-39f83405d59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425"/>
    <a:srgbClr val="E0DAD7"/>
    <a:srgbClr val="EBE8E5"/>
    <a:srgbClr val="6C69E8"/>
    <a:srgbClr val="202A44"/>
    <a:srgbClr val="F7BCF1"/>
    <a:srgbClr val="FA9865"/>
    <a:srgbClr val="F95D62"/>
    <a:srgbClr val="003C42"/>
    <a:srgbClr val="F24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6BF066-9327-0A44-B9F3-00BB619C2218}" v="619" dt="2025-01-20T15:53:06.9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3"/>
    <p:restoredTop sz="94638"/>
  </p:normalViewPr>
  <p:slideViewPr>
    <p:cSldViewPr snapToGrid="0">
      <p:cViewPr varScale="1">
        <p:scale>
          <a:sx n="109" d="100"/>
          <a:sy n="109" d="100"/>
        </p:scale>
        <p:origin x="816" y="176"/>
      </p:cViewPr>
      <p:guideLst/>
    </p:cSldViewPr>
  </p:slideViewPr>
  <p:notesTextViewPr>
    <p:cViewPr>
      <p:scale>
        <a:sx n="1" d="1"/>
        <a:sy n="1" d="1"/>
      </p:scale>
      <p:origin x="0" y="0"/>
    </p:cViewPr>
  </p:notesTextViewPr>
  <p:sorterViewPr>
    <p:cViewPr>
      <p:scale>
        <a:sx n="127" d="100"/>
        <a:sy n="12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xiforma Book" pitchFamily="2" charset="77"/>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xiforma Book" pitchFamily="2" charset="77"/>
              </a:defRPr>
            </a:lvl1pPr>
          </a:lstStyle>
          <a:p>
            <a:fld id="{13A59501-DCC7-4CB2-A75D-D7A8B7259E90}" type="datetimeFigureOut">
              <a:rPr lang="en-US" smtClean="0"/>
              <a:pPr/>
              <a:t>1/21/25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xiforma Book" pitchFamily="2" charset="77"/>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xiforma Book" pitchFamily="2" charset="77"/>
              </a:defRPr>
            </a:lvl1pPr>
          </a:lstStyle>
          <a:p>
            <a:fld id="{EBF49A40-99F4-4BB7-B95F-B2AC46EA10D5}" type="slidenum">
              <a:rPr lang="en-GB" smtClean="0"/>
              <a:pPr/>
              <a:t>‹#›</a:t>
            </a:fld>
            <a:endParaRPr lang="en-GB"/>
          </a:p>
        </p:txBody>
      </p:sp>
    </p:spTree>
    <p:extLst>
      <p:ext uri="{BB962C8B-B14F-4D97-AF65-F5344CB8AC3E}">
        <p14:creationId xmlns:p14="http://schemas.microsoft.com/office/powerpoint/2010/main" val="1143897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xiforma Book" pitchFamily="2" charset="77"/>
        <a:ea typeface="+mn-ea"/>
        <a:cs typeface="+mn-cs"/>
      </a:defRPr>
    </a:lvl1pPr>
    <a:lvl2pPr marL="457200" algn="l" defTabSz="914400" rtl="0" eaLnBrk="1" latinLnBrk="0" hangingPunct="1">
      <a:defRPr sz="1200" b="0" i="0" kern="1200">
        <a:solidFill>
          <a:schemeClr val="tx1"/>
        </a:solidFill>
        <a:latin typeface="Axiforma Book" pitchFamily="2" charset="77"/>
        <a:ea typeface="+mn-ea"/>
        <a:cs typeface="+mn-cs"/>
      </a:defRPr>
    </a:lvl2pPr>
    <a:lvl3pPr marL="914400" algn="l" defTabSz="914400" rtl="0" eaLnBrk="1" latinLnBrk="0" hangingPunct="1">
      <a:defRPr sz="1200" b="0" i="0" kern="1200">
        <a:solidFill>
          <a:schemeClr val="tx1"/>
        </a:solidFill>
        <a:latin typeface="Axiforma Book" pitchFamily="2" charset="77"/>
        <a:ea typeface="+mn-ea"/>
        <a:cs typeface="+mn-cs"/>
      </a:defRPr>
    </a:lvl3pPr>
    <a:lvl4pPr marL="1371600" algn="l" defTabSz="914400" rtl="0" eaLnBrk="1" latinLnBrk="0" hangingPunct="1">
      <a:defRPr sz="1200" b="0" i="0" kern="1200">
        <a:solidFill>
          <a:schemeClr val="tx1"/>
        </a:solidFill>
        <a:latin typeface="Axiforma Book" pitchFamily="2" charset="77"/>
        <a:ea typeface="+mn-ea"/>
        <a:cs typeface="+mn-cs"/>
      </a:defRPr>
    </a:lvl4pPr>
    <a:lvl5pPr marL="1828800" algn="l" defTabSz="914400" rtl="0" eaLnBrk="1" latinLnBrk="0" hangingPunct="1">
      <a:defRPr sz="1200" b="0" i="0" kern="1200">
        <a:solidFill>
          <a:schemeClr val="tx1"/>
        </a:solidFill>
        <a:latin typeface="Axiforma Book"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BF49A40-99F4-4BB7-B95F-B2AC46EA10D5}" type="slidenum">
              <a:rPr lang="en-GB" smtClean="0"/>
              <a:pPr/>
              <a:t>4</a:t>
            </a:fld>
            <a:endParaRPr lang="en-GB"/>
          </a:p>
        </p:txBody>
      </p:sp>
    </p:spTree>
    <p:extLst>
      <p:ext uri="{BB962C8B-B14F-4D97-AF65-F5344CB8AC3E}">
        <p14:creationId xmlns:p14="http://schemas.microsoft.com/office/powerpoint/2010/main" val="242968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F49A40-99F4-4BB7-B95F-B2AC46EA10D5}" type="slidenum">
              <a:rPr lang="en-GB" smtClean="0"/>
              <a:pPr/>
              <a:t>8</a:t>
            </a:fld>
            <a:endParaRPr lang="en-GB"/>
          </a:p>
        </p:txBody>
      </p:sp>
    </p:spTree>
    <p:extLst>
      <p:ext uri="{BB962C8B-B14F-4D97-AF65-F5344CB8AC3E}">
        <p14:creationId xmlns:p14="http://schemas.microsoft.com/office/powerpoint/2010/main" val="2499519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formation Slide 1">
    <p:bg>
      <p:bgPr>
        <a:solidFill>
          <a:schemeClr val="bg1"/>
        </a:solidFill>
        <a:effectLst/>
      </p:bgPr>
    </p:bg>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5F213A4F-077F-0F6F-2E93-520C2ED99479}"/>
              </a:ext>
            </a:extLst>
          </p:cNvPr>
          <p:cNvSpPr/>
          <p:nvPr userDrawn="1"/>
        </p:nvSpPr>
        <p:spPr>
          <a:xfrm>
            <a:off x="121024" y="162299"/>
            <a:ext cx="11954435" cy="6533403"/>
          </a:xfrm>
          <a:prstGeom prst="roundRect">
            <a:avLst>
              <a:gd name="adj" fmla="val 3949"/>
            </a:avLst>
          </a:prstGeom>
          <a:solidFill>
            <a:srgbClr val="292830">
              <a:alpha val="50000"/>
            </a:srgbClr>
          </a:solidFill>
        </p:spPr>
        <p:txBody>
          <a:bodyPr wrap="square" lIns="0" tIns="0" rIns="0" bIns="0" rtlCol="0"/>
          <a:lstStyle/>
          <a:p>
            <a:endParaRPr sz="1050">
              <a:latin typeface="Tenorite" pitchFamily="2" charset="0"/>
            </a:endParaRPr>
          </a:p>
        </p:txBody>
      </p:sp>
      <p:sp>
        <p:nvSpPr>
          <p:cNvPr id="10" name="object 41">
            <a:extLst>
              <a:ext uri="{FF2B5EF4-FFF2-40B4-BE49-F238E27FC236}">
                <a16:creationId xmlns:a16="http://schemas.microsoft.com/office/drawing/2014/main" id="{F2CE2EC3-869E-3A8E-7548-F86EF042F989}"/>
              </a:ext>
            </a:extLst>
          </p:cNvPr>
          <p:cNvSpPr/>
          <p:nvPr/>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rgbClr val="FFFFFF"/>
          </a:solidFill>
        </p:spPr>
        <p:txBody>
          <a:bodyPr wrap="square" lIns="0" tIns="0" rIns="0" bIns="0" rtlCol="0"/>
          <a:lstStyle/>
          <a:p>
            <a:endParaRPr sz="1200">
              <a:latin typeface="Tenorite" pitchFamily="2" charset="0"/>
            </a:endParaRPr>
          </a:p>
        </p:txBody>
      </p:sp>
      <p:sp>
        <p:nvSpPr>
          <p:cNvPr id="11" name="object 42">
            <a:extLst>
              <a:ext uri="{FF2B5EF4-FFF2-40B4-BE49-F238E27FC236}">
                <a16:creationId xmlns:a16="http://schemas.microsoft.com/office/drawing/2014/main" id="{C38A0032-AE75-BB3E-A040-12032DBE73CE}"/>
              </a:ext>
            </a:extLst>
          </p:cNvPr>
          <p:cNvSpPr/>
          <p:nvPr/>
        </p:nvSpPr>
        <p:spPr>
          <a:xfrm>
            <a:off x="695325" y="3891485"/>
            <a:ext cx="184915" cy="184915"/>
          </a:xfrm>
          <a:custGeom>
            <a:avLst/>
            <a:gdLst/>
            <a:ahLst/>
            <a:cxnLst/>
            <a:rect l="l" t="t" r="r" b="b"/>
            <a:pathLst>
              <a:path w="311784" h="311784">
                <a:moveTo>
                  <a:pt x="311288" y="0"/>
                </a:moveTo>
                <a:lnTo>
                  <a:pt x="248851" y="0"/>
                </a:lnTo>
                <a:lnTo>
                  <a:pt x="248851" y="203616"/>
                </a:lnTo>
                <a:lnTo>
                  <a:pt x="66647" y="21412"/>
                </a:lnTo>
                <a:lnTo>
                  <a:pt x="23936" y="64113"/>
                </a:lnTo>
                <a:lnTo>
                  <a:pt x="208674" y="248851"/>
                </a:lnTo>
                <a:lnTo>
                  <a:pt x="0" y="248840"/>
                </a:lnTo>
                <a:lnTo>
                  <a:pt x="0" y="311288"/>
                </a:lnTo>
                <a:lnTo>
                  <a:pt x="293090" y="311288"/>
                </a:lnTo>
                <a:lnTo>
                  <a:pt x="311288" y="311288"/>
                </a:lnTo>
                <a:lnTo>
                  <a:pt x="311288" y="0"/>
                </a:lnTo>
                <a:close/>
              </a:path>
            </a:pathLst>
          </a:custGeom>
          <a:solidFill>
            <a:srgbClr val="FF6426"/>
          </a:solidFill>
        </p:spPr>
        <p:txBody>
          <a:bodyPr wrap="square" lIns="0" tIns="0" rIns="0" bIns="0" rtlCol="0"/>
          <a:lstStyle/>
          <a:p>
            <a:endParaRPr sz="1050">
              <a:latin typeface="Tenorite" pitchFamily="2" charset="0"/>
            </a:endParaRPr>
          </a:p>
        </p:txBody>
      </p:sp>
      <p:sp>
        <p:nvSpPr>
          <p:cNvPr id="12" name="object 43">
            <a:extLst>
              <a:ext uri="{FF2B5EF4-FFF2-40B4-BE49-F238E27FC236}">
                <a16:creationId xmlns:a16="http://schemas.microsoft.com/office/drawing/2014/main" id="{DF76C665-8779-8314-83AB-8FC2605EE268}"/>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Unfold Awards</a:t>
            </a:r>
            <a:endParaRPr lang="en-GB" sz="1200" spc="0">
              <a:latin typeface="Tenorite" pitchFamily="2" charset="0"/>
              <a:cs typeface="Inter"/>
            </a:endParaRPr>
          </a:p>
        </p:txBody>
      </p:sp>
      <p:sp>
        <p:nvSpPr>
          <p:cNvPr id="15" name="object 44">
            <a:extLst>
              <a:ext uri="{FF2B5EF4-FFF2-40B4-BE49-F238E27FC236}">
                <a16:creationId xmlns:a16="http://schemas.microsoft.com/office/drawing/2014/main" id="{F6243CDA-7DFD-2F75-1446-60F09EE94779}"/>
              </a:ext>
            </a:extLst>
          </p:cNvPr>
          <p:cNvSpPr txBox="1"/>
          <p:nvPr userDrawn="1"/>
        </p:nvSpPr>
        <p:spPr>
          <a:xfrm>
            <a:off x="11482986" y="4337728"/>
            <a:ext cx="184666" cy="691472"/>
          </a:xfrm>
          <a:prstGeom prst="rect">
            <a:avLst/>
          </a:prstGeom>
        </p:spPr>
        <p:txBody>
          <a:bodyPr vert="vert" wrap="square" lIns="0" tIns="10795" rIns="0" bIns="0" rtlCol="0">
            <a:spAutoFit/>
          </a:bodyPr>
          <a:lstStyle/>
          <a:p>
            <a:pPr marL="12700">
              <a:lnSpc>
                <a:spcPct val="100000"/>
              </a:lnSpc>
              <a:spcBef>
                <a:spcPts val="85"/>
              </a:spcBef>
            </a:pPr>
            <a:r>
              <a:rPr sz="1200" spc="0">
                <a:solidFill>
                  <a:srgbClr val="FFFFFF"/>
                </a:solidFill>
                <a:latin typeface="Tenorite" pitchFamily="2" charset="0"/>
                <a:cs typeface="+mn-cs"/>
              </a:rPr>
              <a:t>Page</a:t>
            </a:r>
            <a:endParaRPr sz="1200" spc="0">
              <a:latin typeface="Tenorite" pitchFamily="2" charset="0"/>
              <a:cs typeface="+mn-cs"/>
            </a:endParaRPr>
          </a:p>
        </p:txBody>
      </p:sp>
      <p:sp>
        <p:nvSpPr>
          <p:cNvPr id="16" name="object 45">
            <a:extLst>
              <a:ext uri="{FF2B5EF4-FFF2-40B4-BE49-F238E27FC236}">
                <a16:creationId xmlns:a16="http://schemas.microsoft.com/office/drawing/2014/main" id="{E3242CBA-AAA8-B50D-EA8D-FBC9F4004A6A}"/>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rgbClr val="FFFFFF"/>
                </a:solidFill>
                <a:latin typeface="Tenorite" pitchFamily="2" charset="0"/>
                <a:cs typeface="Chivo Medium Regular"/>
              </a:rPr>
              <a:t>30.04</a:t>
            </a:r>
            <a:endParaRPr sz="4000" spc="-150">
              <a:latin typeface="Tenorite" pitchFamily="2" charset="0"/>
              <a:cs typeface="Chivo Medium Regular"/>
            </a:endParaRPr>
          </a:p>
          <a:p>
            <a:pPr marL="130175" algn="r">
              <a:lnSpc>
                <a:spcPts val="4000"/>
              </a:lnSpc>
            </a:pPr>
            <a:r>
              <a:rPr sz="4000" spc="-150">
                <a:solidFill>
                  <a:srgbClr val="FFFFFF"/>
                </a:solidFill>
                <a:latin typeface="Tenorite" pitchFamily="2" charset="0"/>
                <a:cs typeface="Chivo Medium Regular"/>
              </a:rPr>
              <a:t>2025</a:t>
            </a:r>
            <a:endParaRPr sz="4000" spc="-150">
              <a:latin typeface="Tenorite" pitchFamily="2" charset="0"/>
              <a:cs typeface="Chivo Medium Regular"/>
            </a:endParaRPr>
          </a:p>
        </p:txBody>
      </p:sp>
      <p:sp>
        <p:nvSpPr>
          <p:cNvPr id="14" name="TextBox 13">
            <a:extLst>
              <a:ext uri="{FF2B5EF4-FFF2-40B4-BE49-F238E27FC236}">
                <a16:creationId xmlns:a16="http://schemas.microsoft.com/office/drawing/2014/main" id="{FF474DDA-9D82-1BA6-2308-438B6D83B9A0}"/>
              </a:ext>
            </a:extLst>
          </p:cNvPr>
          <p:cNvSpPr txBox="1"/>
          <p:nvPr userDrawn="1"/>
        </p:nvSpPr>
        <p:spPr>
          <a:xfrm>
            <a:off x="695325" y="450739"/>
            <a:ext cx="4951095" cy="2596865"/>
          </a:xfrm>
          <a:prstGeom prst="rect">
            <a:avLst/>
          </a:prstGeom>
          <a:noFill/>
        </p:spPr>
        <p:txBody>
          <a:bodyPr wrap="square" lIns="0" tIns="0" rIns="0" bIns="0" rtlCol="0">
            <a:spAutoFit/>
          </a:bodyPr>
          <a:lstStyle/>
          <a:p>
            <a:pPr marL="0" lvl="0" indent="0" algn="l" defTabSz="914400" rtl="0" eaLnBrk="1" latinLnBrk="0" hangingPunct="1">
              <a:lnSpc>
                <a:spcPts val="5000"/>
              </a:lnSpc>
              <a:spcBef>
                <a:spcPts val="0"/>
              </a:spcBef>
              <a:buClr>
                <a:schemeClr val="tx1"/>
              </a:buClr>
              <a:buFont typeface="Arial" panose="020B0604020202020204" pitchFamily="34" charset="0"/>
              <a:buNone/>
            </a:pPr>
            <a:r>
              <a:rPr lang="en-GB" sz="5000" b="1" i="0" kern="1200" spc="-150">
                <a:solidFill>
                  <a:schemeClr val="tx1"/>
                </a:solidFill>
                <a:latin typeface="Tenorite" pitchFamily="2" charset="0"/>
                <a:ea typeface="Inter" panose="02000503000000020004" pitchFamily="2" charset="0"/>
                <a:cs typeface="+mn-cs"/>
              </a:rPr>
              <a:t>Please don't edit this slide deck. </a:t>
            </a:r>
            <a:r>
              <a:rPr lang="en-GB" sz="5000" b="1" i="0" u="sng" kern="1200" spc="-150">
                <a:solidFill>
                  <a:schemeClr val="tx1"/>
                </a:solidFill>
                <a:latin typeface="Tenorite" pitchFamily="2" charset="0"/>
                <a:ea typeface="Inter" panose="02000503000000020004" pitchFamily="2" charset="0"/>
                <a:cs typeface="+mn-cs"/>
              </a:rPr>
              <a:t>Download it</a:t>
            </a:r>
            <a:r>
              <a:rPr lang="en-GB" sz="5000" b="1" i="0" u="none" kern="1200" spc="-150">
                <a:solidFill>
                  <a:schemeClr val="tx1"/>
                </a:solidFill>
                <a:latin typeface="Tenorite" pitchFamily="2" charset="0"/>
                <a:ea typeface="Inter" panose="02000503000000020004" pitchFamily="2" charset="0"/>
                <a:cs typeface="+mn-cs"/>
              </a:rPr>
              <a:t> </a:t>
            </a:r>
            <a:r>
              <a:rPr lang="en-GB" sz="5000" b="1" i="0" kern="1200" spc="-150">
                <a:solidFill>
                  <a:schemeClr val="tx1"/>
                </a:solidFill>
                <a:latin typeface="Tenorite" pitchFamily="2" charset="0"/>
                <a:ea typeface="Inter" panose="02000503000000020004" pitchFamily="2" charset="0"/>
                <a:cs typeface="+mn-cs"/>
              </a:rPr>
              <a:t>to your desktop first.</a:t>
            </a:r>
          </a:p>
        </p:txBody>
      </p:sp>
      <p:sp>
        <p:nvSpPr>
          <p:cNvPr id="2" name="TextBox 1">
            <a:extLst>
              <a:ext uri="{FF2B5EF4-FFF2-40B4-BE49-F238E27FC236}">
                <a16:creationId xmlns:a16="http://schemas.microsoft.com/office/drawing/2014/main" id="{6CBFA703-5EA5-5002-BD77-D526F2A5EF90}"/>
              </a:ext>
            </a:extLst>
          </p:cNvPr>
          <p:cNvSpPr txBox="1"/>
          <p:nvPr userDrawn="1"/>
        </p:nvSpPr>
        <p:spPr>
          <a:xfrm>
            <a:off x="701076" y="4301506"/>
            <a:ext cx="8246982" cy="1692771"/>
          </a:xfrm>
          <a:prstGeom prst="rect">
            <a:avLst/>
          </a:prstGeom>
          <a:noFill/>
        </p:spPr>
        <p:txBody>
          <a:bodyPr wrap="square" lIns="0" tIns="0" rIns="0" bIns="0" rtlCol="0">
            <a:spAutoFit/>
          </a:bodyPr>
          <a:lstStyle/>
          <a:p>
            <a:pPr marL="360000" lvl="0" indent="-360000" algn="l" defTabSz="914400" rtl="0" eaLnBrk="1" latinLnBrk="0" hangingPunct="1">
              <a:lnSpc>
                <a:spcPct val="100000"/>
              </a:lnSpc>
              <a:spcBef>
                <a:spcPts val="0"/>
              </a:spcBef>
              <a:spcAft>
                <a:spcPts val="1200"/>
              </a:spcAft>
              <a:buClr>
                <a:schemeClr val="tx1"/>
              </a:buClr>
              <a:buFont typeface="+mj-lt"/>
              <a:buAutoNum type="arabicPeriod"/>
            </a:pPr>
            <a:r>
              <a:rPr lang="en-GB" sz="2000" b="0" i="0" kern="1200" spc="0">
                <a:solidFill>
                  <a:schemeClr val="tx1"/>
                </a:solidFill>
                <a:latin typeface="Tenorite" pitchFamily="2" charset="0"/>
                <a:ea typeface="Inter" panose="02000503000000020004" pitchFamily="2" charset="0"/>
                <a:cs typeface="+mn-cs"/>
              </a:rPr>
              <a:t>Download this PowerPoint and save it with the file name: </a:t>
            </a:r>
            <a:br>
              <a:rPr lang="en-GB" sz="2000" b="0" i="0" kern="1200" spc="0">
                <a:solidFill>
                  <a:schemeClr val="tx1"/>
                </a:solidFill>
                <a:latin typeface="Tenorite" pitchFamily="2" charset="0"/>
                <a:ea typeface="Inter" panose="02000503000000020004" pitchFamily="2" charset="0"/>
                <a:cs typeface="+mn-cs"/>
              </a:rPr>
            </a:br>
            <a:r>
              <a:rPr lang="en-GB" sz="2000" b="0" i="0" kern="1200" spc="0">
                <a:solidFill>
                  <a:schemeClr val="tx1"/>
                </a:solidFill>
                <a:latin typeface="Tenorite" pitchFamily="2" charset="0"/>
                <a:ea typeface="Inter" panose="02000503000000020004" pitchFamily="2" charset="0"/>
                <a:cs typeface="+mn-cs"/>
              </a:rPr>
              <a:t>Your Company Name + Mews Unfold Awards</a:t>
            </a:r>
          </a:p>
          <a:p>
            <a:pPr marL="360000" marR="0" lvl="0" indent="-360000" algn="l" defTabSz="914400" rtl="0" eaLnBrk="1" fontAlgn="auto" latinLnBrk="0" hangingPunct="1">
              <a:lnSpc>
                <a:spcPct val="100000"/>
              </a:lnSpc>
              <a:spcBef>
                <a:spcPts val="0"/>
              </a:spcBef>
              <a:spcAft>
                <a:spcPts val="1200"/>
              </a:spcAft>
              <a:buClr>
                <a:schemeClr val="tx1"/>
              </a:buClr>
              <a:buSzTx/>
              <a:buFont typeface="+mj-lt"/>
              <a:buAutoNum type="arabicPeriod"/>
              <a:tabLst/>
              <a:defRPr/>
            </a:pPr>
            <a:r>
              <a:rPr lang="en-GB" sz="2000" b="0" i="0" kern="1200" spc="0">
                <a:solidFill>
                  <a:schemeClr val="tx1"/>
                </a:solidFill>
                <a:latin typeface="Tenorite" pitchFamily="2" charset="0"/>
                <a:ea typeface="Inter" panose="02000503000000020004" pitchFamily="2" charset="0"/>
                <a:cs typeface="+mn-cs"/>
              </a:rPr>
              <a:t>Please submit your completed slides to </a:t>
            </a:r>
            <a:r>
              <a:rPr kumimoji="0" lang="en-GB" sz="2000" b="0" i="0" u="sng" strike="noStrike" kern="1200" cap="none" normalizeH="0" baseline="0" noProof="0" err="1">
                <a:ln>
                  <a:noFill/>
                </a:ln>
                <a:effectLst/>
                <a:uLnTx/>
                <a:uFillTx/>
                <a:latin typeface="Tenorite" pitchFamily="2" charset="0"/>
                <a:ea typeface="Inter" panose="02000503000000020004" pitchFamily="2" charset="0"/>
                <a:cs typeface="+mn-cs"/>
              </a:rPr>
              <a:t>katya.kazantceva@mews.com</a:t>
            </a:r>
            <a:r>
              <a:rPr lang="en-GB" sz="2000" b="0" i="0" kern="1200" spc="0">
                <a:solidFill>
                  <a:schemeClr val="tx1"/>
                </a:solidFill>
                <a:latin typeface="Tenorite" pitchFamily="2" charset="0"/>
                <a:ea typeface="Inter" panose="02000503000000020004" pitchFamily="2" charset="0"/>
                <a:cs typeface="+mn-cs"/>
              </a:rPr>
              <a:t> </a:t>
            </a:r>
            <a:br>
              <a:rPr lang="en-GB" sz="2000" b="0" i="0" kern="1200" spc="0">
                <a:solidFill>
                  <a:schemeClr val="tx1"/>
                </a:solidFill>
                <a:latin typeface="Tenorite" pitchFamily="2" charset="0"/>
                <a:ea typeface="Inter" panose="02000503000000020004" pitchFamily="2" charset="0"/>
                <a:cs typeface="+mn-cs"/>
              </a:rPr>
            </a:br>
            <a:r>
              <a:rPr lang="en-GB" sz="2000" b="0" i="0" kern="1200" spc="0">
                <a:solidFill>
                  <a:schemeClr val="tx1"/>
                </a:solidFill>
                <a:latin typeface="Tenorite" pitchFamily="2" charset="0"/>
                <a:ea typeface="Inter" panose="02000503000000020004" pitchFamily="2" charset="0"/>
                <a:cs typeface="+mn-cs"/>
              </a:rPr>
              <a:t>before 14</a:t>
            </a:r>
            <a:r>
              <a:rPr lang="en-GB" sz="2000" b="0" i="0" kern="1200" spc="0" baseline="30000">
                <a:solidFill>
                  <a:schemeClr val="tx1"/>
                </a:solidFill>
                <a:latin typeface="Tenorite" pitchFamily="2" charset="0"/>
                <a:ea typeface="Inter" panose="02000503000000020004" pitchFamily="2" charset="0"/>
                <a:cs typeface="+mn-cs"/>
              </a:rPr>
              <a:t>th</a:t>
            </a:r>
            <a:r>
              <a:rPr lang="en-GB" sz="2000" b="0" i="0" kern="1200" spc="0">
                <a:solidFill>
                  <a:schemeClr val="tx1"/>
                </a:solidFill>
                <a:latin typeface="Tenorite" pitchFamily="2" charset="0"/>
                <a:ea typeface="Inter" panose="02000503000000020004" pitchFamily="2" charset="0"/>
                <a:cs typeface="+mn-cs"/>
              </a:rPr>
              <a:t> of March 2025, and copy your Customer Success Manager into the email.</a:t>
            </a:r>
          </a:p>
        </p:txBody>
      </p:sp>
      <p:sp>
        <p:nvSpPr>
          <p:cNvPr id="24" name="Slide Number Placeholder 10">
            <a:extLst>
              <a:ext uri="{FF2B5EF4-FFF2-40B4-BE49-F238E27FC236}">
                <a16:creationId xmlns:a16="http://schemas.microsoft.com/office/drawing/2014/main" id="{DE0BCEF4-B899-B4CE-8504-E3E70AEBE54E}"/>
              </a:ext>
            </a:extLst>
          </p:cNvPr>
          <p:cNvSpPr>
            <a:spLocks noGrp="1"/>
          </p:cNvSpPr>
          <p:nvPr>
            <p:ph type="sldNum" sz="quarter" idx="4"/>
          </p:nvPr>
        </p:nvSpPr>
        <p:spPr>
          <a:xfrm rot="5400000">
            <a:off x="11319699" y="4908131"/>
            <a:ext cx="511240" cy="184666"/>
          </a:xfrm>
          <a:prstGeom prst="rect">
            <a:avLst/>
          </a:prstGeom>
        </p:spPr>
        <p:txBody>
          <a:bodyPr vert="horz" wrap="square" lIns="0" tIns="0" rIns="0" bIns="0" rtlCol="0" anchor="ctr">
            <a:spAutoFit/>
          </a:bodyPr>
          <a:lstStyle>
            <a:lvl1pPr marL="12700" algn="l" defTabSz="914400" rtl="0" eaLnBrk="1" latinLnBrk="0" hangingPunct="1">
              <a:lnSpc>
                <a:spcPct val="100000"/>
              </a:lnSpc>
              <a:spcBef>
                <a:spcPts val="85"/>
              </a:spcBef>
              <a:defRPr lang="en-US" sz="1200" kern="1200" spc="0" smtClean="0">
                <a:solidFill>
                  <a:srgbClr val="FFFFFF"/>
                </a:solidFill>
                <a:latin typeface="Tenorite" pitchFamily="2" charset="0"/>
                <a:ea typeface="+mn-ea"/>
                <a:cs typeface="+mn-cs"/>
              </a:defRPr>
            </a:lvl1pPr>
          </a:lstStyle>
          <a:p>
            <a:fld id="{E09E4D2B-60D2-B44D-9AC6-CFF764EB9F22}" type="slidenum">
              <a:rPr lang="en-GB" smtClean="0"/>
              <a:pPr/>
              <a:t>‹#›</a:t>
            </a:fld>
            <a:endParaRPr lang="en-GB"/>
          </a:p>
        </p:txBody>
      </p:sp>
      <p:sp>
        <p:nvSpPr>
          <p:cNvPr id="4" name="TextBox 3">
            <a:extLst>
              <a:ext uri="{FF2B5EF4-FFF2-40B4-BE49-F238E27FC236}">
                <a16:creationId xmlns:a16="http://schemas.microsoft.com/office/drawing/2014/main" id="{2E4E9F32-3D64-3A87-DD7D-02485D2D2A03}"/>
              </a:ext>
            </a:extLst>
          </p:cNvPr>
          <p:cNvSpPr txBox="1"/>
          <p:nvPr userDrawn="1"/>
        </p:nvSpPr>
        <p:spPr>
          <a:xfrm>
            <a:off x="1062990" y="6183359"/>
            <a:ext cx="7200899" cy="307777"/>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spcAft>
                <a:spcPts val="1200"/>
              </a:spcAft>
              <a:buClr>
                <a:schemeClr val="tx1"/>
              </a:buClr>
              <a:buFont typeface="+mj-lt"/>
              <a:buNone/>
            </a:pPr>
            <a:r>
              <a:rPr lang="en-GB" sz="2000" b="0" i="0" kern="1200" spc="0">
                <a:solidFill>
                  <a:schemeClr val="tx1"/>
                </a:solidFill>
                <a:latin typeface="Tenorite" pitchFamily="2" charset="0"/>
                <a:ea typeface="Inter" panose="02000503000000020004" pitchFamily="2" charset="0"/>
                <a:cs typeface="+mn-cs"/>
              </a:rPr>
              <a:t>Thank you and good luck!</a:t>
            </a:r>
          </a:p>
        </p:txBody>
      </p:sp>
    </p:spTree>
    <p:extLst>
      <p:ext uri="{BB962C8B-B14F-4D97-AF65-F5344CB8AC3E}">
        <p14:creationId xmlns:p14="http://schemas.microsoft.com/office/powerpoint/2010/main" val="10050778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Unfold Awards">
    <p:bg>
      <p:bgPr>
        <a:solidFill>
          <a:schemeClr val="tx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AB5C442-9492-54E0-C457-A307275798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209" r="15269"/>
          <a:stretch/>
        </p:blipFill>
        <p:spPr>
          <a:xfrm>
            <a:off x="121024" y="161701"/>
            <a:ext cx="5828400" cy="6534598"/>
          </a:xfrm>
          <a:prstGeom prst="roundRect">
            <a:avLst>
              <a:gd name="adj" fmla="val 3792"/>
            </a:avLst>
          </a:prstGeom>
        </p:spPr>
      </p:pic>
      <p:sp>
        <p:nvSpPr>
          <p:cNvPr id="3" name="object 2">
            <a:extLst>
              <a:ext uri="{FF2B5EF4-FFF2-40B4-BE49-F238E27FC236}">
                <a16:creationId xmlns:a16="http://schemas.microsoft.com/office/drawing/2014/main" id="{9D5A4CE8-D688-A927-957F-7EF9301538E3}"/>
              </a:ext>
            </a:extLst>
          </p:cNvPr>
          <p:cNvSpPr/>
          <p:nvPr userDrawn="1"/>
        </p:nvSpPr>
        <p:spPr>
          <a:xfrm>
            <a:off x="6242575" y="162299"/>
            <a:ext cx="5828431" cy="6533403"/>
          </a:xfrm>
          <a:prstGeom prst="roundRect">
            <a:avLst>
              <a:gd name="adj" fmla="val 3995"/>
            </a:avLst>
          </a:prstGeom>
          <a:solidFill>
            <a:srgbClr val="292830">
              <a:alpha val="50000"/>
            </a:srgbClr>
          </a:solidFill>
        </p:spPr>
        <p:txBody>
          <a:bodyPr wrap="square" lIns="0" tIns="0" rIns="0" bIns="0" rtlCol="0"/>
          <a:lstStyle/>
          <a:p>
            <a:pPr lvl="0"/>
            <a:endParaRPr sz="1050">
              <a:latin typeface="Tenorite" pitchFamily="2" charset="0"/>
            </a:endParaRPr>
          </a:p>
        </p:txBody>
      </p:sp>
      <p:sp>
        <p:nvSpPr>
          <p:cNvPr id="23" name="Text Placeholder 22">
            <a:extLst>
              <a:ext uri="{FF2B5EF4-FFF2-40B4-BE49-F238E27FC236}">
                <a16:creationId xmlns:a16="http://schemas.microsoft.com/office/drawing/2014/main" id="{F6FC7CE2-A69C-5AA8-FC47-E82ED61E11FE}"/>
              </a:ext>
            </a:extLst>
          </p:cNvPr>
          <p:cNvSpPr>
            <a:spLocks noGrp="1"/>
          </p:cNvSpPr>
          <p:nvPr>
            <p:ph type="body" sz="quarter" idx="17"/>
          </p:nvPr>
        </p:nvSpPr>
        <p:spPr>
          <a:xfrm>
            <a:off x="6810840" y="873838"/>
            <a:ext cx="3219271" cy="4524072"/>
          </a:xfrm>
        </p:spPr>
        <p:txBody>
          <a:bodyPr>
            <a:normAutofit/>
          </a:bodyPr>
          <a:lstStyle>
            <a:lvl1pPr marL="0" algn="l" defTabSz="914400" rtl="0" eaLnBrk="1" latinLnBrk="0" hangingPunct="1">
              <a:lnSpc>
                <a:spcPct val="90000"/>
              </a:lnSpc>
              <a:spcBef>
                <a:spcPct val="0"/>
              </a:spcBef>
              <a:buClr>
                <a:schemeClr val="bg1"/>
              </a:buClr>
              <a:buNone/>
              <a:defRPr lang="en-GB" sz="2200" b="0" i="0" kern="1200" spc="0" dirty="0">
                <a:solidFill>
                  <a:schemeClr val="bg1"/>
                </a:solidFill>
                <a:latin typeface="Tenorite" pitchFamily="2" charset="0"/>
                <a:ea typeface="+mj-ea"/>
                <a:cs typeface="+mj-cs"/>
              </a:defRPr>
            </a:lvl1pPr>
            <a:lvl2pPr>
              <a:buClr>
                <a:schemeClr val="bg1"/>
              </a:buClr>
              <a:defRPr sz="4000">
                <a:solidFill>
                  <a:schemeClr val="bg1"/>
                </a:solidFill>
                <a:latin typeface="Tenorite" pitchFamily="2" charset="0"/>
              </a:defRPr>
            </a:lvl2pPr>
            <a:lvl3pPr>
              <a:buClr>
                <a:schemeClr val="bg1"/>
              </a:buClr>
              <a:defRPr sz="4000">
                <a:solidFill>
                  <a:schemeClr val="bg1"/>
                </a:solidFill>
                <a:latin typeface="Tenorite" pitchFamily="2" charset="0"/>
              </a:defRPr>
            </a:lvl3pPr>
            <a:lvl4pPr>
              <a:buClr>
                <a:schemeClr val="bg1"/>
              </a:buClr>
              <a:defRPr sz="4000">
                <a:solidFill>
                  <a:schemeClr val="bg1"/>
                </a:solidFill>
                <a:latin typeface="Tenorite" pitchFamily="2" charset="0"/>
              </a:defRPr>
            </a:lvl4pPr>
            <a:lvl5pPr>
              <a:buClr>
                <a:schemeClr val="bg1"/>
              </a:buClr>
              <a:defRPr sz="4000">
                <a:solidFill>
                  <a:schemeClr val="bg1"/>
                </a:solidFill>
                <a:latin typeface="Tenorite" pitchFamily="2" charset="0"/>
              </a:defRPr>
            </a:lvl5pPr>
          </a:lstStyle>
          <a:p>
            <a:pPr lvl="0"/>
            <a:r>
              <a:rPr lang="en-GB"/>
              <a:t>Click to edit Master text styles</a:t>
            </a:r>
          </a:p>
          <a:p>
            <a:pPr lvl="0"/>
            <a:r>
              <a:rPr lang="en-GB"/>
              <a:t>Second level</a:t>
            </a:r>
          </a:p>
        </p:txBody>
      </p:sp>
      <p:sp>
        <p:nvSpPr>
          <p:cNvPr id="24" name="Text Placeholder 22">
            <a:extLst>
              <a:ext uri="{FF2B5EF4-FFF2-40B4-BE49-F238E27FC236}">
                <a16:creationId xmlns:a16="http://schemas.microsoft.com/office/drawing/2014/main" id="{1BE0E893-CC41-229F-0D50-DCC17315603E}"/>
              </a:ext>
            </a:extLst>
          </p:cNvPr>
          <p:cNvSpPr>
            <a:spLocks noGrp="1"/>
          </p:cNvSpPr>
          <p:nvPr>
            <p:ph type="body" sz="quarter" idx="18"/>
          </p:nvPr>
        </p:nvSpPr>
        <p:spPr>
          <a:xfrm>
            <a:off x="6810840" y="5584210"/>
            <a:ext cx="3219173" cy="622280"/>
          </a:xfrm>
        </p:spPr>
        <p:txBody>
          <a:bodyPr anchor="t">
            <a:normAutofit/>
          </a:bodyPr>
          <a:lstStyle>
            <a:lvl1pPr>
              <a:buClr>
                <a:schemeClr val="bg1"/>
              </a:buClr>
              <a:defRPr sz="1600">
                <a:solidFill>
                  <a:schemeClr val="bg1"/>
                </a:solidFill>
                <a:latin typeface="Tenorite" pitchFamily="2" charset="0"/>
              </a:defRPr>
            </a:lvl1pPr>
            <a:lvl2pPr>
              <a:buClr>
                <a:schemeClr val="bg1"/>
              </a:buClr>
              <a:defRPr>
                <a:solidFill>
                  <a:schemeClr val="bg1"/>
                </a:solidFill>
              </a:defRPr>
            </a:lvl2pPr>
          </a:lstStyle>
          <a:p>
            <a:pPr lvl="0"/>
            <a:r>
              <a:rPr lang="en-GB"/>
              <a:t>Click to edit Master text styles</a:t>
            </a:r>
          </a:p>
          <a:p>
            <a:pPr lvl="0"/>
            <a:r>
              <a:rPr lang="en-GB"/>
              <a:t>Second level</a:t>
            </a:r>
          </a:p>
        </p:txBody>
      </p:sp>
      <p:sp>
        <p:nvSpPr>
          <p:cNvPr id="26" name="Text Placeholder 22">
            <a:extLst>
              <a:ext uri="{FF2B5EF4-FFF2-40B4-BE49-F238E27FC236}">
                <a16:creationId xmlns:a16="http://schemas.microsoft.com/office/drawing/2014/main" id="{28C0B9B0-8ABE-3B51-E8C7-98B081B73F2D}"/>
              </a:ext>
            </a:extLst>
          </p:cNvPr>
          <p:cNvSpPr>
            <a:spLocks noGrp="1"/>
          </p:cNvSpPr>
          <p:nvPr>
            <p:ph type="body" sz="quarter" idx="19" hasCustomPrompt="1"/>
          </p:nvPr>
        </p:nvSpPr>
        <p:spPr>
          <a:xfrm>
            <a:off x="6810840" y="385880"/>
            <a:ext cx="3219463" cy="600921"/>
          </a:xfrm>
        </p:spPr>
        <p:txBody>
          <a:bodyPr>
            <a:noAutofit/>
          </a:bodyPr>
          <a:lstStyle>
            <a:lvl1pPr>
              <a:buClr>
                <a:schemeClr val="bg1"/>
              </a:buClr>
              <a:defRPr sz="5400">
                <a:solidFill>
                  <a:srgbClr val="FF6425"/>
                </a:solidFill>
                <a:latin typeface="Tenorite" pitchFamily="2" charset="0"/>
              </a:defRPr>
            </a:lvl1pPr>
            <a:lvl2pPr>
              <a:buClr>
                <a:schemeClr val="bg1"/>
              </a:buClr>
              <a:defRPr sz="4000">
                <a:solidFill>
                  <a:schemeClr val="bg1"/>
                </a:solidFill>
                <a:latin typeface="Tenorite" pitchFamily="2" charset="0"/>
              </a:defRPr>
            </a:lvl2pPr>
            <a:lvl3pPr>
              <a:buClr>
                <a:schemeClr val="bg1"/>
              </a:buClr>
              <a:defRPr sz="4000">
                <a:solidFill>
                  <a:schemeClr val="bg1"/>
                </a:solidFill>
                <a:latin typeface="Tenorite" pitchFamily="2" charset="0"/>
              </a:defRPr>
            </a:lvl3pPr>
            <a:lvl4pPr>
              <a:buClr>
                <a:schemeClr val="bg1"/>
              </a:buClr>
              <a:defRPr sz="4000">
                <a:solidFill>
                  <a:schemeClr val="bg1"/>
                </a:solidFill>
                <a:latin typeface="Tenorite" pitchFamily="2" charset="0"/>
              </a:defRPr>
            </a:lvl4pPr>
            <a:lvl5pPr>
              <a:buClr>
                <a:schemeClr val="bg1"/>
              </a:buClr>
              <a:defRPr sz="4000">
                <a:solidFill>
                  <a:schemeClr val="bg1"/>
                </a:solidFill>
                <a:latin typeface="Tenorite" pitchFamily="2" charset="0"/>
              </a:defRPr>
            </a:lvl5pPr>
          </a:lstStyle>
          <a:p>
            <a:pPr lvl="0"/>
            <a:r>
              <a:rPr lang="en-GB"/>
              <a:t>"</a:t>
            </a:r>
          </a:p>
        </p:txBody>
      </p:sp>
      <p:sp>
        <p:nvSpPr>
          <p:cNvPr id="4" name="object 41">
            <a:extLst>
              <a:ext uri="{FF2B5EF4-FFF2-40B4-BE49-F238E27FC236}">
                <a16:creationId xmlns:a16="http://schemas.microsoft.com/office/drawing/2014/main" id="{C0357370-61DC-E89F-1637-F1429C26322E}"/>
              </a:ext>
            </a:extLst>
          </p:cNvPr>
          <p:cNvSpPr/>
          <p:nvPr userDrawn="1"/>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rgbClr val="FFFFFF"/>
          </a:solidFill>
        </p:spPr>
        <p:txBody>
          <a:bodyPr wrap="square" lIns="0" tIns="0" rIns="0" bIns="0" rtlCol="0"/>
          <a:lstStyle/>
          <a:p>
            <a:endParaRPr sz="1200">
              <a:latin typeface="Tenorite" pitchFamily="2" charset="0"/>
            </a:endParaRPr>
          </a:p>
        </p:txBody>
      </p:sp>
      <p:sp>
        <p:nvSpPr>
          <p:cNvPr id="5" name="object 43">
            <a:extLst>
              <a:ext uri="{FF2B5EF4-FFF2-40B4-BE49-F238E27FC236}">
                <a16:creationId xmlns:a16="http://schemas.microsoft.com/office/drawing/2014/main" id="{35C1D411-2FD4-7613-3047-EBF54E7000A2}"/>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Unfold Awards</a:t>
            </a:r>
            <a:endParaRPr sz="1200" spc="0">
              <a:latin typeface="Tenorite" pitchFamily="2" charset="0"/>
              <a:cs typeface="Inter"/>
            </a:endParaRPr>
          </a:p>
        </p:txBody>
      </p:sp>
      <p:sp>
        <p:nvSpPr>
          <p:cNvPr id="7" name="object 45">
            <a:extLst>
              <a:ext uri="{FF2B5EF4-FFF2-40B4-BE49-F238E27FC236}">
                <a16:creationId xmlns:a16="http://schemas.microsoft.com/office/drawing/2014/main" id="{614599E9-523D-FCF8-9DA2-37FCDA0EE394}"/>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dirty="0">
                <a:solidFill>
                  <a:srgbClr val="FFFFFF"/>
                </a:solidFill>
                <a:latin typeface="Tenorite" pitchFamily="2" charset="0"/>
                <a:cs typeface="Chivo Medium Regular"/>
              </a:rPr>
              <a:t>30.04</a:t>
            </a:r>
            <a:endParaRPr sz="4000" spc="-150" dirty="0">
              <a:latin typeface="Tenorite" pitchFamily="2" charset="0"/>
              <a:cs typeface="Chivo Medium Regular"/>
            </a:endParaRPr>
          </a:p>
          <a:p>
            <a:pPr marL="130175" algn="r">
              <a:lnSpc>
                <a:spcPts val="4000"/>
              </a:lnSpc>
            </a:pPr>
            <a:r>
              <a:rPr sz="4000" spc="-150" dirty="0">
                <a:solidFill>
                  <a:srgbClr val="FFFFFF"/>
                </a:solidFill>
                <a:latin typeface="Tenorite" pitchFamily="2" charset="0"/>
                <a:cs typeface="Chivo Medium Regular"/>
              </a:rPr>
              <a:t>2025</a:t>
            </a:r>
            <a:endParaRPr sz="4000" spc="-150" dirty="0">
              <a:latin typeface="Tenorite" pitchFamily="2" charset="0"/>
              <a:cs typeface="Chivo Medium Regular"/>
            </a:endParaRPr>
          </a:p>
        </p:txBody>
      </p:sp>
      <p:sp>
        <p:nvSpPr>
          <p:cNvPr id="20" name="object 44">
            <a:extLst>
              <a:ext uri="{FF2B5EF4-FFF2-40B4-BE49-F238E27FC236}">
                <a16:creationId xmlns:a16="http://schemas.microsoft.com/office/drawing/2014/main" id="{7B6B5E3B-18A7-1F5C-5766-A3D6F14137F8}"/>
              </a:ext>
            </a:extLst>
          </p:cNvPr>
          <p:cNvSpPr txBox="1"/>
          <p:nvPr userDrawn="1"/>
        </p:nvSpPr>
        <p:spPr>
          <a:xfrm>
            <a:off x="11482986" y="4337728"/>
            <a:ext cx="184666" cy="691472"/>
          </a:xfrm>
          <a:prstGeom prst="rect">
            <a:avLst/>
          </a:prstGeom>
        </p:spPr>
        <p:txBody>
          <a:bodyPr vert="vert" wrap="square" lIns="0" tIns="10795" rIns="0" bIns="0" rtlCol="0">
            <a:spAutoFit/>
          </a:bodyPr>
          <a:lstStyle/>
          <a:p>
            <a:pPr marL="12700">
              <a:lnSpc>
                <a:spcPct val="100000"/>
              </a:lnSpc>
              <a:spcBef>
                <a:spcPts val="85"/>
              </a:spcBef>
            </a:pPr>
            <a:r>
              <a:rPr sz="1200" spc="0">
                <a:solidFill>
                  <a:schemeClr val="bg1"/>
                </a:solidFill>
                <a:latin typeface="Tenorite" pitchFamily="2" charset="0"/>
                <a:cs typeface="+mn-cs"/>
              </a:rPr>
              <a:t>Page</a:t>
            </a:r>
          </a:p>
        </p:txBody>
      </p:sp>
      <p:sp>
        <p:nvSpPr>
          <p:cNvPr id="21" name="Slide Number Placeholder 10">
            <a:extLst>
              <a:ext uri="{FF2B5EF4-FFF2-40B4-BE49-F238E27FC236}">
                <a16:creationId xmlns:a16="http://schemas.microsoft.com/office/drawing/2014/main" id="{CAF0425C-B3EE-47C1-7E20-878549FF1FEB}"/>
              </a:ext>
            </a:extLst>
          </p:cNvPr>
          <p:cNvSpPr>
            <a:spLocks noGrp="1"/>
          </p:cNvSpPr>
          <p:nvPr>
            <p:ph type="sldNum" sz="quarter" idx="4"/>
          </p:nvPr>
        </p:nvSpPr>
        <p:spPr>
          <a:xfrm rot="5400000">
            <a:off x="11319699" y="4908131"/>
            <a:ext cx="511240" cy="184666"/>
          </a:xfrm>
          <a:prstGeom prst="rect">
            <a:avLst/>
          </a:prstGeom>
        </p:spPr>
        <p:txBody>
          <a:bodyPr vert="horz" wrap="square" lIns="0" tIns="0" rIns="0" bIns="0" rtlCol="0" anchor="ctr">
            <a:spAutoFit/>
          </a:bodyPr>
          <a:lstStyle>
            <a:lvl1pPr marL="12700" algn="l" defTabSz="914400" rtl="0" eaLnBrk="1" latinLnBrk="0" hangingPunct="1">
              <a:lnSpc>
                <a:spcPct val="100000"/>
              </a:lnSpc>
              <a:spcBef>
                <a:spcPts val="85"/>
              </a:spcBef>
              <a:defRPr lang="en-US" sz="1200" kern="1200" spc="0" smtClean="0">
                <a:solidFill>
                  <a:schemeClr val="bg1"/>
                </a:solidFill>
                <a:latin typeface="Tenorite" pitchFamily="2" charset="0"/>
                <a:ea typeface="+mn-ea"/>
                <a:cs typeface="+mn-cs"/>
              </a:defRPr>
            </a:lvl1pPr>
          </a:lstStyle>
          <a:p>
            <a:fld id="{E09E4D2B-60D2-B44D-9AC6-CFF764EB9F22}" type="slidenum">
              <a:rPr lang="en-GB" smtClean="0"/>
              <a:pPr/>
              <a:t>‹#›</a:t>
            </a:fld>
            <a:endParaRPr lang="en-GB"/>
          </a:p>
        </p:txBody>
      </p:sp>
    </p:spTree>
    <p:extLst>
      <p:ext uri="{BB962C8B-B14F-4D97-AF65-F5344CB8AC3E}">
        <p14:creationId xmlns:p14="http://schemas.microsoft.com/office/powerpoint/2010/main" val="275184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Unfold Awards">
    <p:bg>
      <p:bgPr>
        <a:solidFill>
          <a:schemeClr val="bg2"/>
        </a:solid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4047ACD3-71D9-05B6-947C-F029E6B1AAF2}"/>
              </a:ext>
            </a:extLst>
          </p:cNvPr>
          <p:cNvPicPr>
            <a:picLocks noChangeAspect="1"/>
          </p:cNvPicPr>
          <p:nvPr userDrawn="1"/>
        </p:nvPicPr>
        <p:blipFill>
          <a:blip r:embed="rId2">
            <a:extLst>
              <a:ext uri="{28A0092B-C50C-407E-A947-70E740481C1C}">
                <a14:useLocalDpi xmlns:a14="http://schemas.microsoft.com/office/drawing/2010/main" val="0"/>
              </a:ext>
            </a:extLst>
          </a:blip>
          <a:srcRect t="7834" b="7834"/>
          <a:stretch/>
        </p:blipFill>
        <p:spPr>
          <a:xfrm>
            <a:off x="0" y="0"/>
            <a:ext cx="12192000" cy="6858000"/>
          </a:xfrm>
          <a:prstGeom prst="rect">
            <a:avLst/>
          </a:prstGeom>
        </p:spPr>
      </p:pic>
      <p:sp>
        <p:nvSpPr>
          <p:cNvPr id="6" name="object 5">
            <a:extLst>
              <a:ext uri="{FF2B5EF4-FFF2-40B4-BE49-F238E27FC236}">
                <a16:creationId xmlns:a16="http://schemas.microsoft.com/office/drawing/2014/main" id="{034EA416-A0EE-4730-6FDC-877966E174FF}"/>
              </a:ext>
            </a:extLst>
          </p:cNvPr>
          <p:cNvSpPr/>
          <p:nvPr userDrawn="1"/>
        </p:nvSpPr>
        <p:spPr>
          <a:xfrm>
            <a:off x="0" y="0"/>
            <a:ext cx="12192000"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21215">
              <a:alpha val="18998"/>
            </a:srgbClr>
          </a:solidFill>
        </p:spPr>
        <p:txBody>
          <a:bodyPr wrap="square" lIns="0" tIns="0" rIns="0" bIns="0" rtlCol="0"/>
          <a:lstStyle/>
          <a:p>
            <a:endParaRPr>
              <a:latin typeface="Tenorite" pitchFamily="2" charset="0"/>
            </a:endParaRPr>
          </a:p>
        </p:txBody>
      </p:sp>
      <p:sp>
        <p:nvSpPr>
          <p:cNvPr id="2" name="object 6">
            <a:extLst>
              <a:ext uri="{FF2B5EF4-FFF2-40B4-BE49-F238E27FC236}">
                <a16:creationId xmlns:a16="http://schemas.microsoft.com/office/drawing/2014/main" id="{A2AC32C3-666B-2A82-EBD3-3F3C5CE00BD0}"/>
              </a:ext>
            </a:extLst>
          </p:cNvPr>
          <p:cNvSpPr/>
          <p:nvPr userDrawn="1"/>
        </p:nvSpPr>
        <p:spPr>
          <a:xfrm>
            <a:off x="0" y="0"/>
            <a:ext cx="12192000" cy="6857999"/>
          </a:xfrm>
          <a:custGeom>
            <a:avLst/>
            <a:gdLst/>
            <a:ahLst/>
            <a:cxnLst/>
            <a:rect l="l" t="t" r="r" b="b"/>
            <a:pathLst>
              <a:path w="12640945" h="7619365">
                <a:moveTo>
                  <a:pt x="12640766" y="0"/>
                </a:moveTo>
                <a:lnTo>
                  <a:pt x="0" y="0"/>
                </a:lnTo>
                <a:lnTo>
                  <a:pt x="0" y="7618972"/>
                </a:lnTo>
                <a:lnTo>
                  <a:pt x="12640766" y="7618972"/>
                </a:lnTo>
                <a:lnTo>
                  <a:pt x="12640766" y="0"/>
                </a:lnTo>
                <a:close/>
              </a:path>
            </a:pathLst>
          </a:custGeom>
          <a:gradFill>
            <a:gsLst>
              <a:gs pos="0">
                <a:schemeClr val="tx2"/>
              </a:gs>
              <a:gs pos="59000">
                <a:schemeClr val="tx1">
                  <a:alpha val="0"/>
                </a:schemeClr>
              </a:gs>
            </a:gsLst>
            <a:path path="circle">
              <a:fillToRect r="100000" b="100000"/>
            </a:path>
          </a:gradFill>
        </p:spPr>
        <p:txBody>
          <a:bodyPr wrap="square" lIns="0" tIns="0" rIns="0" bIns="0" rtlCol="0"/>
          <a:lstStyle/>
          <a:p>
            <a:endParaRPr>
              <a:latin typeface="Tenorite" pitchFamily="2" charset="0"/>
            </a:endParaRPr>
          </a:p>
        </p:txBody>
      </p:sp>
      <p:sp>
        <p:nvSpPr>
          <p:cNvPr id="26" name="object 41">
            <a:extLst>
              <a:ext uri="{FF2B5EF4-FFF2-40B4-BE49-F238E27FC236}">
                <a16:creationId xmlns:a16="http://schemas.microsoft.com/office/drawing/2014/main" id="{768533C3-D0D4-C466-6119-899644652D93}"/>
              </a:ext>
            </a:extLst>
          </p:cNvPr>
          <p:cNvSpPr/>
          <p:nvPr userDrawn="1"/>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rgbClr val="FFFFFF"/>
          </a:solidFill>
        </p:spPr>
        <p:txBody>
          <a:bodyPr wrap="square" lIns="0" tIns="0" rIns="0" bIns="0" rtlCol="0"/>
          <a:lstStyle/>
          <a:p>
            <a:endParaRPr sz="1200">
              <a:latin typeface="Tenorite" pitchFamily="2" charset="0"/>
            </a:endParaRPr>
          </a:p>
        </p:txBody>
      </p:sp>
      <p:sp>
        <p:nvSpPr>
          <p:cNvPr id="27" name="object 43">
            <a:extLst>
              <a:ext uri="{FF2B5EF4-FFF2-40B4-BE49-F238E27FC236}">
                <a16:creationId xmlns:a16="http://schemas.microsoft.com/office/drawing/2014/main" id="{89F7029B-D4E0-A27E-669D-320CEC73CFF7}"/>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Volume 06</a:t>
            </a:r>
            <a:endParaRPr lang="en-GB" sz="1200" spc="0">
              <a:latin typeface="Tenorite" pitchFamily="2" charset="0"/>
              <a:cs typeface="Inter"/>
            </a:endParaRPr>
          </a:p>
        </p:txBody>
      </p:sp>
      <p:sp>
        <p:nvSpPr>
          <p:cNvPr id="28" name="object 44">
            <a:extLst>
              <a:ext uri="{FF2B5EF4-FFF2-40B4-BE49-F238E27FC236}">
                <a16:creationId xmlns:a16="http://schemas.microsoft.com/office/drawing/2014/main" id="{E5ADC144-2F07-7F3C-EB1C-6DE7F7E2BEC4}"/>
              </a:ext>
            </a:extLst>
          </p:cNvPr>
          <p:cNvSpPr txBox="1"/>
          <p:nvPr userDrawn="1"/>
        </p:nvSpPr>
        <p:spPr>
          <a:xfrm>
            <a:off x="11482986" y="4337727"/>
            <a:ext cx="184666" cy="819809"/>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Amsterdam</a:t>
            </a:r>
            <a:endParaRPr sz="1200" spc="0">
              <a:latin typeface="Tenorite" pitchFamily="2" charset="0"/>
              <a:cs typeface="Inter"/>
            </a:endParaRPr>
          </a:p>
        </p:txBody>
      </p:sp>
      <p:sp>
        <p:nvSpPr>
          <p:cNvPr id="30" name="object 45">
            <a:extLst>
              <a:ext uri="{FF2B5EF4-FFF2-40B4-BE49-F238E27FC236}">
                <a16:creationId xmlns:a16="http://schemas.microsoft.com/office/drawing/2014/main" id="{949E162F-ED69-DC5E-FECA-F06174E6301E}"/>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rgbClr val="FFFFFF"/>
                </a:solidFill>
                <a:latin typeface="Tenorite" pitchFamily="2" charset="0"/>
                <a:cs typeface="Chivo Medium Regular"/>
              </a:rPr>
              <a:t>30.04</a:t>
            </a:r>
            <a:endParaRPr sz="4000" spc="-150">
              <a:latin typeface="Tenorite" pitchFamily="2" charset="0"/>
              <a:cs typeface="Chivo Medium Regular"/>
            </a:endParaRPr>
          </a:p>
          <a:p>
            <a:pPr marL="130175" algn="r">
              <a:lnSpc>
                <a:spcPts val="4000"/>
              </a:lnSpc>
            </a:pPr>
            <a:r>
              <a:rPr sz="4000" spc="-150">
                <a:solidFill>
                  <a:srgbClr val="FFFFFF"/>
                </a:solidFill>
                <a:latin typeface="Tenorite" pitchFamily="2" charset="0"/>
                <a:cs typeface="Chivo Medium Regular"/>
              </a:rPr>
              <a:t>2025</a:t>
            </a:r>
            <a:endParaRPr sz="4000" spc="-150">
              <a:latin typeface="Tenorite" pitchFamily="2" charset="0"/>
              <a:cs typeface="Chivo Medium Regular"/>
            </a:endParaRPr>
          </a:p>
        </p:txBody>
      </p:sp>
      <p:sp>
        <p:nvSpPr>
          <p:cNvPr id="11" name="object 11">
            <a:extLst>
              <a:ext uri="{FF2B5EF4-FFF2-40B4-BE49-F238E27FC236}">
                <a16:creationId xmlns:a16="http://schemas.microsoft.com/office/drawing/2014/main" id="{8A40CFB4-241E-E401-C322-7CC5AB8B8E66}"/>
              </a:ext>
            </a:extLst>
          </p:cNvPr>
          <p:cNvSpPr/>
          <p:nvPr userDrawn="1"/>
        </p:nvSpPr>
        <p:spPr>
          <a:xfrm>
            <a:off x="1702652" y="441325"/>
            <a:ext cx="1007094" cy="277361"/>
          </a:xfrm>
          <a:custGeom>
            <a:avLst/>
            <a:gdLst/>
            <a:ahLst/>
            <a:cxnLst/>
            <a:rect l="l" t="t" r="r" b="b"/>
            <a:pathLst>
              <a:path w="3075304" h="930909">
                <a:moveTo>
                  <a:pt x="465409" y="0"/>
                </a:moveTo>
                <a:lnTo>
                  <a:pt x="417824" y="2402"/>
                </a:lnTo>
                <a:lnTo>
                  <a:pt x="371613" y="9455"/>
                </a:lnTo>
                <a:lnTo>
                  <a:pt x="327011" y="20923"/>
                </a:lnTo>
                <a:lnTo>
                  <a:pt x="284251" y="36574"/>
                </a:lnTo>
                <a:lnTo>
                  <a:pt x="243567" y="56172"/>
                </a:lnTo>
                <a:lnTo>
                  <a:pt x="205194" y="79484"/>
                </a:lnTo>
                <a:lnTo>
                  <a:pt x="169365" y="106276"/>
                </a:lnTo>
                <a:lnTo>
                  <a:pt x="136315" y="136315"/>
                </a:lnTo>
                <a:lnTo>
                  <a:pt x="106276" y="169365"/>
                </a:lnTo>
                <a:lnTo>
                  <a:pt x="79484" y="205194"/>
                </a:lnTo>
                <a:lnTo>
                  <a:pt x="56172" y="243567"/>
                </a:lnTo>
                <a:lnTo>
                  <a:pt x="36574" y="284251"/>
                </a:lnTo>
                <a:lnTo>
                  <a:pt x="20923" y="327011"/>
                </a:lnTo>
                <a:lnTo>
                  <a:pt x="9455" y="371613"/>
                </a:lnTo>
                <a:lnTo>
                  <a:pt x="2402" y="417824"/>
                </a:lnTo>
                <a:lnTo>
                  <a:pt x="0" y="465409"/>
                </a:lnTo>
                <a:lnTo>
                  <a:pt x="2402" y="512993"/>
                </a:lnTo>
                <a:lnTo>
                  <a:pt x="9455" y="559202"/>
                </a:lnTo>
                <a:lnTo>
                  <a:pt x="20923" y="603803"/>
                </a:lnTo>
                <a:lnTo>
                  <a:pt x="36574" y="646562"/>
                </a:lnTo>
                <a:lnTo>
                  <a:pt x="56172" y="687245"/>
                </a:lnTo>
                <a:lnTo>
                  <a:pt x="79484" y="725617"/>
                </a:lnTo>
                <a:lnTo>
                  <a:pt x="106276" y="761445"/>
                </a:lnTo>
                <a:lnTo>
                  <a:pt x="136315" y="794495"/>
                </a:lnTo>
                <a:lnTo>
                  <a:pt x="169365" y="824533"/>
                </a:lnTo>
                <a:lnTo>
                  <a:pt x="205194" y="851325"/>
                </a:lnTo>
                <a:lnTo>
                  <a:pt x="243567" y="874637"/>
                </a:lnTo>
                <a:lnTo>
                  <a:pt x="284251" y="894235"/>
                </a:lnTo>
                <a:lnTo>
                  <a:pt x="327011" y="909885"/>
                </a:lnTo>
                <a:lnTo>
                  <a:pt x="371613" y="921353"/>
                </a:lnTo>
                <a:lnTo>
                  <a:pt x="417824" y="928406"/>
                </a:lnTo>
                <a:lnTo>
                  <a:pt x="465409" y="930809"/>
                </a:lnTo>
                <a:lnTo>
                  <a:pt x="2609595" y="930809"/>
                </a:lnTo>
                <a:lnTo>
                  <a:pt x="2657181" y="928406"/>
                </a:lnTo>
                <a:lnTo>
                  <a:pt x="2703392" y="921353"/>
                </a:lnTo>
                <a:lnTo>
                  <a:pt x="2747994" y="909885"/>
                </a:lnTo>
                <a:lnTo>
                  <a:pt x="2790754" y="894235"/>
                </a:lnTo>
                <a:lnTo>
                  <a:pt x="2831438" y="874637"/>
                </a:lnTo>
                <a:lnTo>
                  <a:pt x="2869811" y="851325"/>
                </a:lnTo>
                <a:lnTo>
                  <a:pt x="2905640" y="824533"/>
                </a:lnTo>
                <a:lnTo>
                  <a:pt x="2938690" y="794495"/>
                </a:lnTo>
                <a:lnTo>
                  <a:pt x="2968729" y="761445"/>
                </a:lnTo>
                <a:lnTo>
                  <a:pt x="2995521" y="725617"/>
                </a:lnTo>
                <a:lnTo>
                  <a:pt x="3018833" y="687245"/>
                </a:lnTo>
                <a:lnTo>
                  <a:pt x="3038431" y="646562"/>
                </a:lnTo>
                <a:lnTo>
                  <a:pt x="3054081" y="603803"/>
                </a:lnTo>
                <a:lnTo>
                  <a:pt x="3065550" y="559202"/>
                </a:lnTo>
                <a:lnTo>
                  <a:pt x="3072602" y="512993"/>
                </a:lnTo>
                <a:lnTo>
                  <a:pt x="3075005" y="465409"/>
                </a:lnTo>
                <a:lnTo>
                  <a:pt x="3072602" y="417824"/>
                </a:lnTo>
                <a:lnTo>
                  <a:pt x="3065550" y="371613"/>
                </a:lnTo>
                <a:lnTo>
                  <a:pt x="3054081" y="327011"/>
                </a:lnTo>
                <a:lnTo>
                  <a:pt x="3038431" y="284251"/>
                </a:lnTo>
                <a:lnTo>
                  <a:pt x="3018833" y="243567"/>
                </a:lnTo>
                <a:lnTo>
                  <a:pt x="2995521" y="205194"/>
                </a:lnTo>
                <a:lnTo>
                  <a:pt x="2968729" y="169365"/>
                </a:lnTo>
                <a:lnTo>
                  <a:pt x="2938690" y="136315"/>
                </a:lnTo>
                <a:lnTo>
                  <a:pt x="2905640" y="106276"/>
                </a:lnTo>
                <a:lnTo>
                  <a:pt x="2869811" y="79484"/>
                </a:lnTo>
                <a:lnTo>
                  <a:pt x="2831438" y="56172"/>
                </a:lnTo>
                <a:lnTo>
                  <a:pt x="2790754" y="36574"/>
                </a:lnTo>
                <a:lnTo>
                  <a:pt x="2747994" y="20923"/>
                </a:lnTo>
                <a:lnTo>
                  <a:pt x="2703392" y="9455"/>
                </a:lnTo>
                <a:lnTo>
                  <a:pt x="2657181" y="2402"/>
                </a:lnTo>
                <a:lnTo>
                  <a:pt x="2609595" y="0"/>
                </a:lnTo>
                <a:lnTo>
                  <a:pt x="465409" y="0"/>
                </a:lnTo>
                <a:close/>
              </a:path>
            </a:pathLst>
          </a:custGeom>
          <a:ln w="6350">
            <a:solidFill>
              <a:srgbClr val="FFFFFF"/>
            </a:solidFill>
          </a:ln>
        </p:spPr>
        <p:txBody>
          <a:bodyPr wrap="square" lIns="0" tIns="0" rIns="0" bIns="0" rtlCol="0"/>
          <a:lstStyle/>
          <a:p>
            <a:endParaRPr sz="1200">
              <a:latin typeface="Tenorite" pitchFamily="2" charset="0"/>
            </a:endParaRPr>
          </a:p>
        </p:txBody>
      </p:sp>
      <p:pic>
        <p:nvPicPr>
          <p:cNvPr id="33" name="Graphic 32">
            <a:extLst>
              <a:ext uri="{FF2B5EF4-FFF2-40B4-BE49-F238E27FC236}">
                <a16:creationId xmlns:a16="http://schemas.microsoft.com/office/drawing/2014/main" id="{BAD6FF94-A103-D849-723C-0DC3EC2D5C9D}"/>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848869" y="534919"/>
            <a:ext cx="714659" cy="90173"/>
          </a:xfrm>
          <a:prstGeom prst="rect">
            <a:avLst/>
          </a:prstGeom>
        </p:spPr>
      </p:pic>
      <p:sp>
        <p:nvSpPr>
          <p:cNvPr id="34" name="TextBox 33">
            <a:extLst>
              <a:ext uri="{FF2B5EF4-FFF2-40B4-BE49-F238E27FC236}">
                <a16:creationId xmlns:a16="http://schemas.microsoft.com/office/drawing/2014/main" id="{1486025C-D00C-C42D-EC67-BED6C738BC6C}"/>
              </a:ext>
            </a:extLst>
          </p:cNvPr>
          <p:cNvSpPr txBox="1"/>
          <p:nvPr userDrawn="1"/>
        </p:nvSpPr>
        <p:spPr>
          <a:xfrm>
            <a:off x="737185" y="487672"/>
            <a:ext cx="1038576" cy="184666"/>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200" b="0" i="0" kern="1200">
                <a:solidFill>
                  <a:schemeClr val="bg1"/>
                </a:solidFill>
                <a:latin typeface="Tenorite" pitchFamily="2" charset="0"/>
                <a:ea typeface="Inter" panose="02000503000000020004" pitchFamily="2" charset="0"/>
                <a:cs typeface="+mn-cs"/>
              </a:rPr>
              <a:t>Presented by</a:t>
            </a:r>
          </a:p>
        </p:txBody>
      </p:sp>
      <p:sp>
        <p:nvSpPr>
          <p:cNvPr id="5" name="object 42">
            <a:extLst>
              <a:ext uri="{FF2B5EF4-FFF2-40B4-BE49-F238E27FC236}">
                <a16:creationId xmlns:a16="http://schemas.microsoft.com/office/drawing/2014/main" id="{CEBE2E03-A5C3-DFCE-8EAC-1C2F37B23DF6}"/>
              </a:ext>
            </a:extLst>
          </p:cNvPr>
          <p:cNvSpPr/>
          <p:nvPr userDrawn="1"/>
        </p:nvSpPr>
        <p:spPr>
          <a:xfrm>
            <a:off x="689573" y="5122921"/>
            <a:ext cx="184915" cy="184915"/>
          </a:xfrm>
          <a:custGeom>
            <a:avLst/>
            <a:gdLst/>
            <a:ahLst/>
            <a:cxnLst/>
            <a:rect l="l" t="t" r="r" b="b"/>
            <a:pathLst>
              <a:path w="311784" h="311784">
                <a:moveTo>
                  <a:pt x="311288" y="0"/>
                </a:moveTo>
                <a:lnTo>
                  <a:pt x="248851" y="0"/>
                </a:lnTo>
                <a:lnTo>
                  <a:pt x="248851" y="203616"/>
                </a:lnTo>
                <a:lnTo>
                  <a:pt x="66647" y="21412"/>
                </a:lnTo>
                <a:lnTo>
                  <a:pt x="23936" y="64113"/>
                </a:lnTo>
                <a:lnTo>
                  <a:pt x="208674" y="248851"/>
                </a:lnTo>
                <a:lnTo>
                  <a:pt x="0" y="248840"/>
                </a:lnTo>
                <a:lnTo>
                  <a:pt x="0" y="311288"/>
                </a:lnTo>
                <a:lnTo>
                  <a:pt x="293090" y="311288"/>
                </a:lnTo>
                <a:lnTo>
                  <a:pt x="311288" y="311288"/>
                </a:lnTo>
                <a:lnTo>
                  <a:pt x="311288" y="0"/>
                </a:lnTo>
                <a:close/>
              </a:path>
            </a:pathLst>
          </a:custGeom>
          <a:solidFill>
            <a:srgbClr val="FF642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050" b="0" i="0" u="none" strike="noStrike" kern="0" cap="none" spc="0" normalizeH="0" baseline="0" noProof="0">
              <a:ln>
                <a:noFill/>
              </a:ln>
              <a:solidFill>
                <a:srgbClr val="FFFFFF"/>
              </a:solidFill>
              <a:effectLst/>
              <a:uLnTx/>
              <a:uFillTx/>
              <a:latin typeface="Tenorite" pitchFamily="2" charset="0"/>
            </a:endParaRPr>
          </a:p>
        </p:txBody>
      </p:sp>
      <p:sp>
        <p:nvSpPr>
          <p:cNvPr id="8" name="TextBox 7">
            <a:extLst>
              <a:ext uri="{FF2B5EF4-FFF2-40B4-BE49-F238E27FC236}">
                <a16:creationId xmlns:a16="http://schemas.microsoft.com/office/drawing/2014/main" id="{1015AFD9-4A60-B55C-E10D-5585B13C6BEA}"/>
              </a:ext>
            </a:extLst>
          </p:cNvPr>
          <p:cNvSpPr txBox="1"/>
          <p:nvPr userDrawn="1"/>
        </p:nvSpPr>
        <p:spPr>
          <a:xfrm>
            <a:off x="695324" y="5532942"/>
            <a:ext cx="8079966" cy="338554"/>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530"/>
              </a:spcBef>
              <a:spcAft>
                <a:spcPts val="1200"/>
              </a:spcAft>
              <a:buClr>
                <a:srgbClr val="FFFFFF"/>
              </a:buClr>
              <a:buSzTx/>
              <a:buFont typeface="+mj-lt"/>
              <a:buNone/>
              <a:tabLst/>
              <a:defRPr/>
            </a:pPr>
            <a:r>
              <a:rPr lang="en-GB" sz="2200" kern="1200">
                <a:solidFill>
                  <a:srgbClr val="FFFFFF"/>
                </a:solidFill>
                <a:latin typeface="Tenorite" pitchFamily="2" charset="0"/>
                <a:ea typeface="Inter" panose="02000503000000020004" pitchFamily="2" charset="0"/>
                <a:cs typeface="+mn-cs"/>
              </a:rPr>
              <a:t>For any further questions, please email Ekaterina </a:t>
            </a:r>
            <a:r>
              <a:rPr lang="en-GB" sz="2200" kern="1200" err="1">
                <a:solidFill>
                  <a:srgbClr val="FFFFFF"/>
                </a:solidFill>
                <a:latin typeface="Tenorite" pitchFamily="2" charset="0"/>
                <a:ea typeface="Inter" panose="02000503000000020004" pitchFamily="2" charset="0"/>
                <a:cs typeface="+mn-cs"/>
              </a:rPr>
              <a:t>Kazantceva</a:t>
            </a:r>
            <a:r>
              <a:rPr lang="en-GB" sz="2200" kern="1200">
                <a:solidFill>
                  <a:srgbClr val="FFFFFF"/>
                </a:solidFill>
                <a:latin typeface="Tenorite" pitchFamily="2" charset="0"/>
                <a:ea typeface="Inter" panose="02000503000000020004" pitchFamily="2" charset="0"/>
                <a:cs typeface="+mn-cs"/>
              </a:rPr>
              <a:t>:</a:t>
            </a:r>
          </a:p>
        </p:txBody>
      </p:sp>
    </p:spTree>
    <p:extLst>
      <p:ext uri="{BB962C8B-B14F-4D97-AF65-F5344CB8AC3E}">
        <p14:creationId xmlns:p14="http://schemas.microsoft.com/office/powerpoint/2010/main" val="185465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Slide 2">
    <p:bg>
      <p:bgPr>
        <a:solidFill>
          <a:srgbClr val="E0DAD7"/>
        </a:solidFill>
        <a:effectLst/>
      </p:bgPr>
    </p:bg>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EE46C998-579A-3960-D2C6-5A508944B43D}"/>
              </a:ext>
            </a:extLst>
          </p:cNvPr>
          <p:cNvPicPr>
            <a:picLocks/>
          </p:cNvPicPr>
          <p:nvPr userDrawn="1"/>
        </p:nvPicPr>
        <p:blipFill>
          <a:blip r:embed="rId2">
            <a:extLst>
              <a:ext uri="{28A0092B-C50C-407E-A947-70E740481C1C}">
                <a14:useLocalDpi xmlns:a14="http://schemas.microsoft.com/office/drawing/2010/main" val="0"/>
              </a:ext>
            </a:extLst>
          </a:blip>
          <a:srcRect l="17551" t="9194" r="9711" b="36444"/>
          <a:stretch/>
        </p:blipFill>
        <p:spPr>
          <a:xfrm>
            <a:off x="6242575" y="161702"/>
            <a:ext cx="5828400" cy="6534000"/>
          </a:xfrm>
          <a:prstGeom prst="roundRect">
            <a:avLst>
              <a:gd name="adj" fmla="val 2579"/>
            </a:avLst>
          </a:prstGeom>
        </p:spPr>
      </p:pic>
      <p:sp>
        <p:nvSpPr>
          <p:cNvPr id="62" name="object 2">
            <a:extLst>
              <a:ext uri="{FF2B5EF4-FFF2-40B4-BE49-F238E27FC236}">
                <a16:creationId xmlns:a16="http://schemas.microsoft.com/office/drawing/2014/main" id="{BBD854AC-C4FA-BEDC-FDA9-1F586D512ACD}"/>
              </a:ext>
            </a:extLst>
          </p:cNvPr>
          <p:cNvSpPr/>
          <p:nvPr userDrawn="1"/>
        </p:nvSpPr>
        <p:spPr>
          <a:xfrm>
            <a:off x="121024" y="162299"/>
            <a:ext cx="5828431" cy="6533403"/>
          </a:xfrm>
          <a:prstGeom prst="roundRect">
            <a:avLst>
              <a:gd name="adj" fmla="val 3995"/>
            </a:avLst>
          </a:prstGeom>
          <a:solidFill>
            <a:srgbClr val="F2F1EF">
              <a:alpha val="59999"/>
            </a:srgbClr>
          </a:solidFill>
        </p:spPr>
        <p:txBody>
          <a:bodyPr wrap="square" lIns="0" tIns="0" rIns="0" bIns="0" rtlCol="0"/>
          <a:lstStyle/>
          <a:p>
            <a:pPr lvl="0"/>
            <a:endParaRPr>
              <a:latin typeface="Tenorite" pitchFamily="2" charset="0"/>
            </a:endParaRPr>
          </a:p>
        </p:txBody>
      </p:sp>
      <p:sp>
        <p:nvSpPr>
          <p:cNvPr id="65" name="object 41">
            <a:extLst>
              <a:ext uri="{FF2B5EF4-FFF2-40B4-BE49-F238E27FC236}">
                <a16:creationId xmlns:a16="http://schemas.microsoft.com/office/drawing/2014/main" id="{01D53278-E912-3553-F1D3-D0CB4AB184D5}"/>
              </a:ext>
            </a:extLst>
          </p:cNvPr>
          <p:cNvSpPr/>
          <p:nvPr userDrawn="1"/>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rgbClr val="FFFFFF"/>
          </a:solidFill>
        </p:spPr>
        <p:txBody>
          <a:bodyPr wrap="square" lIns="0" tIns="0" rIns="0" bIns="0" rtlCol="0"/>
          <a:lstStyle/>
          <a:p>
            <a:endParaRPr sz="1200">
              <a:latin typeface="Tenorite" pitchFamily="2" charset="0"/>
            </a:endParaRPr>
          </a:p>
        </p:txBody>
      </p:sp>
      <p:sp>
        <p:nvSpPr>
          <p:cNvPr id="66" name="object 43">
            <a:extLst>
              <a:ext uri="{FF2B5EF4-FFF2-40B4-BE49-F238E27FC236}">
                <a16:creationId xmlns:a16="http://schemas.microsoft.com/office/drawing/2014/main" id="{74135EBC-1CAE-20C8-C815-7471A912406B}"/>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Unfold Awards</a:t>
            </a:r>
            <a:endParaRPr sz="1200" spc="0">
              <a:latin typeface="Tenorite" pitchFamily="2" charset="0"/>
              <a:cs typeface="Inter"/>
            </a:endParaRPr>
          </a:p>
        </p:txBody>
      </p:sp>
      <p:sp>
        <p:nvSpPr>
          <p:cNvPr id="68" name="object 45">
            <a:extLst>
              <a:ext uri="{FF2B5EF4-FFF2-40B4-BE49-F238E27FC236}">
                <a16:creationId xmlns:a16="http://schemas.microsoft.com/office/drawing/2014/main" id="{D18CE4D1-B816-4A36-3AB8-5128E79C60E4}"/>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rgbClr val="FFFFFF"/>
                </a:solidFill>
                <a:latin typeface="Tenorite" pitchFamily="2" charset="0"/>
                <a:cs typeface="Chivo Medium Regular"/>
              </a:rPr>
              <a:t>30.04</a:t>
            </a:r>
            <a:endParaRPr sz="4000" spc="-150">
              <a:latin typeface="Tenorite" pitchFamily="2" charset="0"/>
              <a:cs typeface="Chivo Medium Regular"/>
            </a:endParaRPr>
          </a:p>
          <a:p>
            <a:pPr marL="130175" algn="r">
              <a:lnSpc>
                <a:spcPts val="4000"/>
              </a:lnSpc>
            </a:pPr>
            <a:r>
              <a:rPr sz="4000" spc="-150">
                <a:solidFill>
                  <a:srgbClr val="FFFFFF"/>
                </a:solidFill>
                <a:latin typeface="Tenorite" pitchFamily="2" charset="0"/>
                <a:cs typeface="Chivo Medium Regular"/>
              </a:rPr>
              <a:t>2025</a:t>
            </a:r>
            <a:endParaRPr sz="4000" spc="-150">
              <a:latin typeface="Tenorite" pitchFamily="2" charset="0"/>
              <a:cs typeface="Chivo Medium Regular"/>
            </a:endParaRPr>
          </a:p>
        </p:txBody>
      </p:sp>
      <p:sp>
        <p:nvSpPr>
          <p:cNvPr id="74" name="object 42">
            <a:extLst>
              <a:ext uri="{FF2B5EF4-FFF2-40B4-BE49-F238E27FC236}">
                <a16:creationId xmlns:a16="http://schemas.microsoft.com/office/drawing/2014/main" id="{0820C320-78E5-4D02-37B2-96D63E18D98B}"/>
              </a:ext>
            </a:extLst>
          </p:cNvPr>
          <p:cNvSpPr/>
          <p:nvPr userDrawn="1"/>
        </p:nvSpPr>
        <p:spPr>
          <a:xfrm>
            <a:off x="689573" y="551411"/>
            <a:ext cx="184915" cy="184915"/>
          </a:xfrm>
          <a:custGeom>
            <a:avLst/>
            <a:gdLst/>
            <a:ahLst/>
            <a:cxnLst/>
            <a:rect l="l" t="t" r="r" b="b"/>
            <a:pathLst>
              <a:path w="311784" h="311784">
                <a:moveTo>
                  <a:pt x="311288" y="0"/>
                </a:moveTo>
                <a:lnTo>
                  <a:pt x="248851" y="0"/>
                </a:lnTo>
                <a:lnTo>
                  <a:pt x="248851" y="203616"/>
                </a:lnTo>
                <a:lnTo>
                  <a:pt x="66647" y="21412"/>
                </a:lnTo>
                <a:lnTo>
                  <a:pt x="23936" y="64113"/>
                </a:lnTo>
                <a:lnTo>
                  <a:pt x="208674" y="248851"/>
                </a:lnTo>
                <a:lnTo>
                  <a:pt x="0" y="248840"/>
                </a:lnTo>
                <a:lnTo>
                  <a:pt x="0" y="311288"/>
                </a:lnTo>
                <a:lnTo>
                  <a:pt x="293090" y="311288"/>
                </a:lnTo>
                <a:lnTo>
                  <a:pt x="311288" y="311288"/>
                </a:lnTo>
                <a:lnTo>
                  <a:pt x="311288" y="0"/>
                </a:lnTo>
                <a:close/>
              </a:path>
            </a:pathLst>
          </a:custGeom>
          <a:solidFill>
            <a:srgbClr val="FF6426"/>
          </a:solidFill>
        </p:spPr>
        <p:txBody>
          <a:bodyPr wrap="square" lIns="0" tIns="0" rIns="0" bIns="0" rtlCol="0"/>
          <a:lstStyle/>
          <a:p>
            <a:endParaRPr sz="1050">
              <a:latin typeface="Tenorite" pitchFamily="2" charset="0"/>
            </a:endParaRPr>
          </a:p>
        </p:txBody>
      </p:sp>
      <p:sp>
        <p:nvSpPr>
          <p:cNvPr id="75" name="TextBox 74">
            <a:extLst>
              <a:ext uri="{FF2B5EF4-FFF2-40B4-BE49-F238E27FC236}">
                <a16:creationId xmlns:a16="http://schemas.microsoft.com/office/drawing/2014/main" id="{5040C5BC-93AD-B849-F5B6-BFE7E530F3E0}"/>
              </a:ext>
            </a:extLst>
          </p:cNvPr>
          <p:cNvSpPr txBox="1"/>
          <p:nvPr userDrawn="1"/>
        </p:nvSpPr>
        <p:spPr>
          <a:xfrm>
            <a:off x="695325" y="961432"/>
            <a:ext cx="4678341" cy="222368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1500"/>
              </a:spcAft>
              <a:buClr>
                <a:schemeClr val="tx1"/>
              </a:buClr>
              <a:buSzTx/>
              <a:buFont typeface="+mj-lt"/>
              <a:buNone/>
              <a:tabLst/>
              <a:defRPr/>
            </a:pPr>
            <a:r>
              <a:rPr lang="en-GB" sz="2200" b="0" i="0" kern="1200" spc="0">
                <a:solidFill>
                  <a:schemeClr val="tx1"/>
                </a:solidFill>
                <a:latin typeface="Tenorite" pitchFamily="2" charset="0"/>
                <a:ea typeface="Inter" panose="02000503000000020004" pitchFamily="2" charset="0"/>
                <a:cs typeface="+mn-cs"/>
              </a:rPr>
              <a:t>Please submit your completed </a:t>
            </a:r>
            <a:br>
              <a:rPr lang="en-GB" sz="2200" b="0" i="0" kern="1200" spc="0">
                <a:solidFill>
                  <a:schemeClr val="tx1"/>
                </a:solidFill>
                <a:latin typeface="Tenorite" pitchFamily="2" charset="0"/>
                <a:ea typeface="Inter" panose="02000503000000020004" pitchFamily="2" charset="0"/>
                <a:cs typeface="+mn-cs"/>
              </a:rPr>
            </a:br>
            <a:r>
              <a:rPr lang="en-GB" sz="2200" b="0" i="0" kern="1200" spc="0">
                <a:solidFill>
                  <a:schemeClr val="tx1"/>
                </a:solidFill>
                <a:latin typeface="Tenorite" pitchFamily="2" charset="0"/>
                <a:ea typeface="Inter" panose="02000503000000020004" pitchFamily="2" charset="0"/>
                <a:cs typeface="+mn-cs"/>
              </a:rPr>
              <a:t>slides </a:t>
            </a:r>
            <a:r>
              <a:rPr lang="en-GB" sz="2200" b="0" i="0" kern="1200" spc="0" err="1">
                <a:solidFill>
                  <a:schemeClr val="tx1"/>
                </a:solidFill>
                <a:latin typeface="Tenorite" pitchFamily="2" charset="0"/>
                <a:ea typeface="Inter" panose="02000503000000020004" pitchFamily="2" charset="0"/>
                <a:cs typeface="+mn-cs"/>
              </a:rPr>
              <a:t>katya.kazantceva@mews.com</a:t>
            </a:r>
            <a:r>
              <a:rPr lang="en-GB" sz="2200" b="0" i="0" kern="1200" spc="0">
                <a:solidFill>
                  <a:schemeClr val="tx1"/>
                </a:solidFill>
                <a:latin typeface="Tenorite" pitchFamily="2" charset="0"/>
                <a:ea typeface="Inter" panose="02000503000000020004" pitchFamily="2" charset="0"/>
                <a:cs typeface="+mn-cs"/>
              </a:rPr>
              <a:t>,          before 14</a:t>
            </a:r>
            <a:r>
              <a:rPr lang="en-GB" sz="2200" b="0" i="0" kern="1200" spc="0" baseline="30000">
                <a:solidFill>
                  <a:schemeClr val="tx1"/>
                </a:solidFill>
                <a:latin typeface="Tenorite" pitchFamily="2" charset="0"/>
                <a:ea typeface="Inter" panose="02000503000000020004" pitchFamily="2" charset="0"/>
                <a:cs typeface="+mn-cs"/>
              </a:rPr>
              <a:t>th</a:t>
            </a:r>
            <a:r>
              <a:rPr lang="en-GB" sz="2200" b="0" i="0" kern="1200" spc="0">
                <a:solidFill>
                  <a:schemeClr val="tx1"/>
                </a:solidFill>
                <a:latin typeface="Tenorite" pitchFamily="2" charset="0"/>
                <a:ea typeface="Inter" panose="02000503000000020004" pitchFamily="2" charset="0"/>
                <a:cs typeface="+mn-cs"/>
              </a:rPr>
              <a:t> of March 2025, and copy </a:t>
            </a:r>
            <a:br>
              <a:rPr lang="en-GB" sz="2200" b="0" i="0" kern="1200" spc="0">
                <a:solidFill>
                  <a:schemeClr val="tx1"/>
                </a:solidFill>
                <a:latin typeface="Tenorite" pitchFamily="2" charset="0"/>
                <a:ea typeface="Inter" panose="02000503000000020004" pitchFamily="2" charset="0"/>
                <a:cs typeface="+mn-cs"/>
              </a:rPr>
            </a:br>
            <a:r>
              <a:rPr lang="en-GB" sz="2200" b="0" i="0" kern="1200" spc="0">
                <a:solidFill>
                  <a:schemeClr val="tx1"/>
                </a:solidFill>
                <a:latin typeface="Tenorite" pitchFamily="2" charset="0"/>
                <a:ea typeface="Inter" panose="02000503000000020004" pitchFamily="2" charset="0"/>
                <a:cs typeface="+mn-cs"/>
              </a:rPr>
              <a:t>your Customer Success Manager </a:t>
            </a:r>
            <a:br>
              <a:rPr lang="en-GB" sz="2200" b="0" i="0" kern="1200" spc="0">
                <a:solidFill>
                  <a:schemeClr val="tx1"/>
                </a:solidFill>
                <a:latin typeface="Tenorite" pitchFamily="2" charset="0"/>
                <a:ea typeface="Inter" panose="02000503000000020004" pitchFamily="2" charset="0"/>
                <a:cs typeface="+mn-cs"/>
              </a:rPr>
            </a:br>
            <a:r>
              <a:rPr lang="en-GB" sz="2200" b="0" i="0" kern="1200" spc="0">
                <a:solidFill>
                  <a:schemeClr val="tx1"/>
                </a:solidFill>
                <a:latin typeface="Tenorite" pitchFamily="2" charset="0"/>
                <a:ea typeface="Inter" panose="02000503000000020004" pitchFamily="2" charset="0"/>
                <a:cs typeface="+mn-cs"/>
              </a:rPr>
              <a:t>into the email.</a:t>
            </a:r>
          </a:p>
          <a:p>
            <a:pPr marL="0" lvl="0" indent="0" algn="l" defTabSz="914400" rtl="0" eaLnBrk="1" latinLnBrk="0" hangingPunct="1">
              <a:lnSpc>
                <a:spcPct val="100000"/>
              </a:lnSpc>
              <a:spcBef>
                <a:spcPts val="0"/>
              </a:spcBef>
              <a:spcAft>
                <a:spcPts val="1500"/>
              </a:spcAft>
              <a:buClr>
                <a:schemeClr val="tx1"/>
              </a:buClr>
              <a:buFont typeface="+mj-lt"/>
              <a:buNone/>
            </a:pPr>
            <a:r>
              <a:rPr lang="en-GB" sz="2200" b="0" i="0" kern="1200" spc="0">
                <a:solidFill>
                  <a:schemeClr val="tx1"/>
                </a:solidFill>
                <a:latin typeface="Tenorite" pitchFamily="2" charset="0"/>
                <a:ea typeface="Inter" panose="02000503000000020004" pitchFamily="2" charset="0"/>
                <a:cs typeface="+mn-cs"/>
              </a:rPr>
              <a:t>Thank you and good luck!</a:t>
            </a:r>
          </a:p>
        </p:txBody>
      </p:sp>
      <p:sp>
        <p:nvSpPr>
          <p:cNvPr id="78" name="object 44">
            <a:extLst>
              <a:ext uri="{FF2B5EF4-FFF2-40B4-BE49-F238E27FC236}">
                <a16:creationId xmlns:a16="http://schemas.microsoft.com/office/drawing/2014/main" id="{39A185B5-1730-5810-56A0-1E12EF7370DF}"/>
              </a:ext>
            </a:extLst>
          </p:cNvPr>
          <p:cNvSpPr txBox="1"/>
          <p:nvPr userDrawn="1"/>
        </p:nvSpPr>
        <p:spPr>
          <a:xfrm>
            <a:off x="11482986" y="4337728"/>
            <a:ext cx="184666" cy="691472"/>
          </a:xfrm>
          <a:prstGeom prst="rect">
            <a:avLst/>
          </a:prstGeom>
        </p:spPr>
        <p:txBody>
          <a:bodyPr vert="vert" wrap="square" lIns="0" tIns="10795" rIns="0" bIns="0" rtlCol="0">
            <a:spAutoFit/>
          </a:bodyPr>
          <a:lstStyle/>
          <a:p>
            <a:pPr marL="12700">
              <a:lnSpc>
                <a:spcPct val="100000"/>
              </a:lnSpc>
              <a:spcBef>
                <a:spcPts val="85"/>
              </a:spcBef>
            </a:pPr>
            <a:r>
              <a:rPr sz="1200" spc="0">
                <a:solidFill>
                  <a:srgbClr val="FFFFFF"/>
                </a:solidFill>
                <a:latin typeface="Tenorite" pitchFamily="2" charset="0"/>
                <a:cs typeface="+mn-cs"/>
              </a:rPr>
              <a:t>Page</a:t>
            </a:r>
            <a:endParaRPr sz="1200" spc="0">
              <a:latin typeface="Tenorite" pitchFamily="2" charset="0"/>
              <a:cs typeface="+mn-cs"/>
            </a:endParaRPr>
          </a:p>
        </p:txBody>
      </p:sp>
      <p:sp>
        <p:nvSpPr>
          <p:cNvPr id="79" name="Slide Number Placeholder 10">
            <a:extLst>
              <a:ext uri="{FF2B5EF4-FFF2-40B4-BE49-F238E27FC236}">
                <a16:creationId xmlns:a16="http://schemas.microsoft.com/office/drawing/2014/main" id="{71F14251-8C32-D64A-4C48-AF7D2A1E98FC}"/>
              </a:ext>
            </a:extLst>
          </p:cNvPr>
          <p:cNvSpPr>
            <a:spLocks noGrp="1"/>
          </p:cNvSpPr>
          <p:nvPr>
            <p:ph type="sldNum" sz="quarter" idx="4"/>
          </p:nvPr>
        </p:nvSpPr>
        <p:spPr>
          <a:xfrm rot="5400000">
            <a:off x="11319699" y="4908131"/>
            <a:ext cx="511240" cy="184666"/>
          </a:xfrm>
          <a:prstGeom prst="rect">
            <a:avLst/>
          </a:prstGeom>
        </p:spPr>
        <p:txBody>
          <a:bodyPr vert="horz" wrap="square" lIns="0" tIns="0" rIns="0" bIns="0" rtlCol="0" anchor="ctr">
            <a:spAutoFit/>
          </a:bodyPr>
          <a:lstStyle>
            <a:lvl1pPr marL="12700" algn="l" defTabSz="914400" rtl="0" eaLnBrk="1" latinLnBrk="0" hangingPunct="1">
              <a:lnSpc>
                <a:spcPct val="100000"/>
              </a:lnSpc>
              <a:spcBef>
                <a:spcPts val="85"/>
              </a:spcBef>
              <a:defRPr lang="en-US" sz="1200" kern="1200" spc="0" smtClean="0">
                <a:solidFill>
                  <a:srgbClr val="FFFFFF"/>
                </a:solidFill>
                <a:latin typeface="Tenorite" pitchFamily="2" charset="0"/>
                <a:ea typeface="+mn-ea"/>
                <a:cs typeface="+mn-cs"/>
              </a:defRPr>
            </a:lvl1pPr>
          </a:lstStyle>
          <a:p>
            <a:fld id="{E09E4D2B-60D2-B44D-9AC6-CFF764EB9F22}" type="slidenum">
              <a:rPr lang="en-GB" smtClean="0"/>
              <a:pPr/>
              <a:t>‹#›</a:t>
            </a:fld>
            <a:endParaRPr lang="en-GB"/>
          </a:p>
        </p:txBody>
      </p:sp>
    </p:spTree>
    <p:extLst>
      <p:ext uri="{BB962C8B-B14F-4D97-AF65-F5344CB8AC3E}">
        <p14:creationId xmlns:p14="http://schemas.microsoft.com/office/powerpoint/2010/main" val="374210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Unfold Awards">
    <p:bg>
      <p:bgPr>
        <a:solidFill>
          <a:schemeClr val="bg2"/>
        </a:solid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4047ACD3-71D9-05B6-947C-F029E6B1AAF2}"/>
              </a:ext>
            </a:extLst>
          </p:cNvPr>
          <p:cNvPicPr>
            <a:picLocks noChangeAspect="1"/>
          </p:cNvPicPr>
          <p:nvPr userDrawn="1"/>
        </p:nvPicPr>
        <p:blipFill>
          <a:blip r:embed="rId2">
            <a:extLst>
              <a:ext uri="{28A0092B-C50C-407E-A947-70E740481C1C}">
                <a14:useLocalDpi xmlns:a14="http://schemas.microsoft.com/office/drawing/2010/main" val="0"/>
              </a:ext>
            </a:extLst>
          </a:blip>
          <a:srcRect l="37947" t="35545" r="252" b="12278"/>
          <a:stretch/>
        </p:blipFill>
        <p:spPr>
          <a:xfrm>
            <a:off x="0" y="0"/>
            <a:ext cx="12192000" cy="6858000"/>
          </a:xfrm>
          <a:prstGeom prst="rect">
            <a:avLst/>
          </a:prstGeom>
        </p:spPr>
      </p:pic>
      <p:sp>
        <p:nvSpPr>
          <p:cNvPr id="6" name="object 5">
            <a:extLst>
              <a:ext uri="{FF2B5EF4-FFF2-40B4-BE49-F238E27FC236}">
                <a16:creationId xmlns:a16="http://schemas.microsoft.com/office/drawing/2014/main" id="{034EA416-A0EE-4730-6FDC-877966E174FF}"/>
              </a:ext>
            </a:extLst>
          </p:cNvPr>
          <p:cNvSpPr/>
          <p:nvPr userDrawn="1"/>
        </p:nvSpPr>
        <p:spPr>
          <a:xfrm>
            <a:off x="0" y="0"/>
            <a:ext cx="12192000"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21215">
              <a:alpha val="18998"/>
            </a:srgbClr>
          </a:solidFill>
        </p:spPr>
        <p:txBody>
          <a:bodyPr wrap="square" lIns="0" tIns="0" rIns="0" bIns="0" rtlCol="0"/>
          <a:lstStyle/>
          <a:p>
            <a:endParaRPr>
              <a:latin typeface="Tenorite" pitchFamily="2" charset="0"/>
            </a:endParaRPr>
          </a:p>
        </p:txBody>
      </p:sp>
      <p:sp>
        <p:nvSpPr>
          <p:cNvPr id="7" name="object 6">
            <a:extLst>
              <a:ext uri="{FF2B5EF4-FFF2-40B4-BE49-F238E27FC236}">
                <a16:creationId xmlns:a16="http://schemas.microsoft.com/office/drawing/2014/main" id="{5BEDD19D-D260-7092-E76D-C40A9A5F09F9}"/>
              </a:ext>
            </a:extLst>
          </p:cNvPr>
          <p:cNvSpPr/>
          <p:nvPr userDrawn="1"/>
        </p:nvSpPr>
        <p:spPr>
          <a:xfrm>
            <a:off x="0" y="0"/>
            <a:ext cx="12192000" cy="6857999"/>
          </a:xfrm>
          <a:custGeom>
            <a:avLst/>
            <a:gdLst/>
            <a:ahLst/>
            <a:cxnLst/>
            <a:rect l="l" t="t" r="r" b="b"/>
            <a:pathLst>
              <a:path w="12640945" h="7619365">
                <a:moveTo>
                  <a:pt x="12640766" y="0"/>
                </a:moveTo>
                <a:lnTo>
                  <a:pt x="0" y="0"/>
                </a:lnTo>
                <a:lnTo>
                  <a:pt x="0" y="7618972"/>
                </a:lnTo>
                <a:lnTo>
                  <a:pt x="12640766" y="7618972"/>
                </a:lnTo>
                <a:lnTo>
                  <a:pt x="12640766" y="0"/>
                </a:lnTo>
                <a:close/>
              </a:path>
            </a:pathLst>
          </a:custGeom>
          <a:gradFill>
            <a:gsLst>
              <a:gs pos="0">
                <a:schemeClr val="tx2"/>
              </a:gs>
              <a:gs pos="59000">
                <a:schemeClr val="tx1">
                  <a:alpha val="0"/>
                </a:schemeClr>
              </a:gs>
            </a:gsLst>
            <a:path path="circle">
              <a:fillToRect r="100000" b="100000"/>
            </a:path>
          </a:gradFill>
        </p:spPr>
        <p:txBody>
          <a:bodyPr wrap="square" lIns="0" tIns="0" rIns="0" bIns="0" rtlCol="0"/>
          <a:lstStyle/>
          <a:p>
            <a:endParaRPr>
              <a:latin typeface="Tenorite" pitchFamily="2" charset="0"/>
            </a:endParaRPr>
          </a:p>
        </p:txBody>
      </p:sp>
      <p:sp>
        <p:nvSpPr>
          <p:cNvPr id="24" name="object 7">
            <a:extLst>
              <a:ext uri="{FF2B5EF4-FFF2-40B4-BE49-F238E27FC236}">
                <a16:creationId xmlns:a16="http://schemas.microsoft.com/office/drawing/2014/main" id="{D79CE9FA-8E85-C598-F77B-CB6AA3241F3F}"/>
              </a:ext>
            </a:extLst>
          </p:cNvPr>
          <p:cNvSpPr txBox="1">
            <a:spLocks/>
          </p:cNvSpPr>
          <p:nvPr userDrawn="1"/>
        </p:nvSpPr>
        <p:spPr>
          <a:xfrm>
            <a:off x="695325" y="283064"/>
            <a:ext cx="9118876" cy="2262799"/>
          </a:xfrm>
          <a:prstGeom prst="rect">
            <a:avLst/>
          </a:prstGeom>
        </p:spPr>
        <p:txBody>
          <a:bodyPr vert="horz" wrap="square" lIns="0" tIns="342265" rIns="0" bIns="0" rtlCol="0" anchor="t">
            <a:spAutoFit/>
          </a:bodyPr>
          <a:lstStyle>
            <a:lvl1pPr algn="l" defTabSz="914400" rtl="0" eaLnBrk="1" latinLnBrk="0" hangingPunct="1">
              <a:lnSpc>
                <a:spcPct val="90000"/>
              </a:lnSpc>
              <a:spcBef>
                <a:spcPct val="0"/>
              </a:spcBef>
              <a:buNone/>
              <a:defRPr sz="4000" b="0" i="0" kern="1200">
                <a:solidFill>
                  <a:schemeClr val="tx1"/>
                </a:solidFill>
                <a:latin typeface="Tenorite" pitchFamily="2" charset="0"/>
                <a:ea typeface="+mj-ea"/>
                <a:cs typeface="+mj-cs"/>
              </a:defRPr>
            </a:lvl1pPr>
          </a:lstStyle>
          <a:p>
            <a:pPr marL="0" marR="76200">
              <a:lnSpc>
                <a:spcPts val="7000"/>
              </a:lnSpc>
              <a:spcBef>
                <a:spcPts val="0"/>
              </a:spcBef>
            </a:pPr>
            <a:r>
              <a:rPr lang="en-GB" sz="9000" spc="-150">
                <a:solidFill>
                  <a:srgbClr val="FFFFFF"/>
                </a:solidFill>
                <a:latin typeface="Tenorite" pitchFamily="2" charset="0"/>
              </a:rPr>
              <a:t>Unfold </a:t>
            </a:r>
            <a:br>
              <a:rPr lang="en-GB" sz="9000" spc="-150">
                <a:solidFill>
                  <a:srgbClr val="FFFFFF"/>
                </a:solidFill>
                <a:latin typeface="Tenorite" pitchFamily="2" charset="0"/>
              </a:rPr>
            </a:br>
            <a:r>
              <a:rPr lang="en-GB" sz="9000" spc="-150">
                <a:solidFill>
                  <a:srgbClr val="FFFFFF"/>
                </a:solidFill>
                <a:latin typeface="Tenorite" pitchFamily="2" charset="0"/>
              </a:rPr>
              <a:t>Awards 2025</a:t>
            </a:r>
            <a:endParaRPr lang="en-GB" sz="9000" spc="-150">
              <a:latin typeface="Tenorite" pitchFamily="2" charset="0"/>
            </a:endParaRPr>
          </a:p>
        </p:txBody>
      </p:sp>
      <p:sp>
        <p:nvSpPr>
          <p:cNvPr id="26" name="object 41">
            <a:extLst>
              <a:ext uri="{FF2B5EF4-FFF2-40B4-BE49-F238E27FC236}">
                <a16:creationId xmlns:a16="http://schemas.microsoft.com/office/drawing/2014/main" id="{768533C3-D0D4-C466-6119-899644652D93}"/>
              </a:ext>
            </a:extLst>
          </p:cNvPr>
          <p:cNvSpPr/>
          <p:nvPr userDrawn="1"/>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rgbClr val="FFFFFF"/>
          </a:solidFill>
        </p:spPr>
        <p:txBody>
          <a:bodyPr wrap="square" lIns="0" tIns="0" rIns="0" bIns="0" rtlCol="0"/>
          <a:lstStyle/>
          <a:p>
            <a:endParaRPr sz="1200">
              <a:latin typeface="Tenorite" pitchFamily="2" charset="0"/>
            </a:endParaRPr>
          </a:p>
        </p:txBody>
      </p:sp>
      <p:sp>
        <p:nvSpPr>
          <p:cNvPr id="27" name="object 43">
            <a:extLst>
              <a:ext uri="{FF2B5EF4-FFF2-40B4-BE49-F238E27FC236}">
                <a16:creationId xmlns:a16="http://schemas.microsoft.com/office/drawing/2014/main" id="{89F7029B-D4E0-A27E-669D-320CEC73CFF7}"/>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Volume 06</a:t>
            </a:r>
            <a:endParaRPr lang="en-GB" sz="1200" spc="0">
              <a:latin typeface="Tenorite" pitchFamily="2" charset="0"/>
              <a:cs typeface="Inter"/>
            </a:endParaRPr>
          </a:p>
        </p:txBody>
      </p:sp>
      <p:sp>
        <p:nvSpPr>
          <p:cNvPr id="28" name="object 44">
            <a:extLst>
              <a:ext uri="{FF2B5EF4-FFF2-40B4-BE49-F238E27FC236}">
                <a16:creationId xmlns:a16="http://schemas.microsoft.com/office/drawing/2014/main" id="{E5ADC144-2F07-7F3C-EB1C-6DE7F7E2BEC4}"/>
              </a:ext>
            </a:extLst>
          </p:cNvPr>
          <p:cNvSpPr txBox="1"/>
          <p:nvPr userDrawn="1"/>
        </p:nvSpPr>
        <p:spPr>
          <a:xfrm>
            <a:off x="11482986" y="4337727"/>
            <a:ext cx="184666" cy="819809"/>
          </a:xfrm>
          <a:prstGeom prst="rect">
            <a:avLst/>
          </a:prstGeom>
        </p:spPr>
        <p:txBody>
          <a:bodyPr vert="vert" wrap="square" lIns="0" tIns="10795" rIns="0" bIns="0" rtlCol="0">
            <a:spAutoFit/>
          </a:bodyPr>
          <a:lstStyle/>
          <a:p>
            <a:pPr marL="12700">
              <a:lnSpc>
                <a:spcPct val="100000"/>
              </a:lnSpc>
              <a:spcBef>
                <a:spcPts val="85"/>
              </a:spcBef>
            </a:pPr>
            <a:r>
              <a:rPr lang="en-GB" sz="1200" spc="0">
                <a:solidFill>
                  <a:srgbClr val="FFFFFF"/>
                </a:solidFill>
                <a:latin typeface="Tenorite" pitchFamily="2" charset="0"/>
                <a:cs typeface="Inter"/>
              </a:rPr>
              <a:t>Amsterdam</a:t>
            </a:r>
            <a:endParaRPr sz="1200" spc="0">
              <a:latin typeface="Tenorite" pitchFamily="2" charset="0"/>
              <a:cs typeface="Inter"/>
            </a:endParaRPr>
          </a:p>
        </p:txBody>
      </p:sp>
      <p:sp>
        <p:nvSpPr>
          <p:cNvPr id="30" name="object 45">
            <a:extLst>
              <a:ext uri="{FF2B5EF4-FFF2-40B4-BE49-F238E27FC236}">
                <a16:creationId xmlns:a16="http://schemas.microsoft.com/office/drawing/2014/main" id="{949E162F-ED69-DC5E-FECA-F06174E6301E}"/>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rgbClr val="FFFFFF"/>
                </a:solidFill>
                <a:latin typeface="Tenorite" pitchFamily="2" charset="0"/>
                <a:cs typeface="Chivo Medium Regular"/>
              </a:rPr>
              <a:t>30.04</a:t>
            </a:r>
            <a:endParaRPr sz="4000" spc="-150">
              <a:latin typeface="Tenorite" pitchFamily="2" charset="0"/>
              <a:cs typeface="Chivo Medium Regular"/>
            </a:endParaRPr>
          </a:p>
          <a:p>
            <a:pPr marL="130175" algn="r">
              <a:lnSpc>
                <a:spcPts val="4000"/>
              </a:lnSpc>
            </a:pPr>
            <a:r>
              <a:rPr sz="4000" spc="-150">
                <a:solidFill>
                  <a:srgbClr val="FFFFFF"/>
                </a:solidFill>
                <a:latin typeface="Tenorite" pitchFamily="2" charset="0"/>
                <a:cs typeface="Chivo Medium Regular"/>
              </a:rPr>
              <a:t>2025</a:t>
            </a:r>
            <a:endParaRPr sz="4000" spc="-150">
              <a:latin typeface="Tenorite" pitchFamily="2" charset="0"/>
              <a:cs typeface="Chivo Medium Regular"/>
            </a:endParaRPr>
          </a:p>
        </p:txBody>
      </p:sp>
      <p:sp>
        <p:nvSpPr>
          <p:cNvPr id="31" name="object 7">
            <a:extLst>
              <a:ext uri="{FF2B5EF4-FFF2-40B4-BE49-F238E27FC236}">
                <a16:creationId xmlns:a16="http://schemas.microsoft.com/office/drawing/2014/main" id="{E0CE7B8E-7FBD-821E-AD04-5859645951E0}"/>
              </a:ext>
            </a:extLst>
          </p:cNvPr>
          <p:cNvSpPr txBox="1">
            <a:spLocks/>
          </p:cNvSpPr>
          <p:nvPr userDrawn="1"/>
        </p:nvSpPr>
        <p:spPr>
          <a:xfrm>
            <a:off x="695325" y="2447793"/>
            <a:ext cx="6466392" cy="338554"/>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000" b="0" i="0" kern="1200">
                <a:solidFill>
                  <a:schemeClr val="tx1"/>
                </a:solidFill>
                <a:latin typeface="Tenorite" pitchFamily="2" charset="0"/>
                <a:ea typeface="+mj-ea"/>
                <a:cs typeface="+mj-cs"/>
              </a:defRPr>
            </a:lvl1p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2200" b="0" i="0" kern="1200">
                <a:solidFill>
                  <a:srgbClr val="FFFFFF"/>
                </a:solidFill>
                <a:latin typeface="Tenorite" pitchFamily="2" charset="0"/>
                <a:ea typeface="+mj-ea"/>
                <a:cs typeface="+mn-cs"/>
              </a:rPr>
              <a:t>Awards submission form:</a:t>
            </a:r>
          </a:p>
        </p:txBody>
      </p:sp>
      <p:sp>
        <p:nvSpPr>
          <p:cNvPr id="11" name="object 11">
            <a:extLst>
              <a:ext uri="{FF2B5EF4-FFF2-40B4-BE49-F238E27FC236}">
                <a16:creationId xmlns:a16="http://schemas.microsoft.com/office/drawing/2014/main" id="{8A40CFB4-241E-E401-C322-7CC5AB8B8E66}"/>
              </a:ext>
            </a:extLst>
          </p:cNvPr>
          <p:cNvSpPr/>
          <p:nvPr userDrawn="1"/>
        </p:nvSpPr>
        <p:spPr>
          <a:xfrm>
            <a:off x="1702652" y="6132031"/>
            <a:ext cx="1007094" cy="277361"/>
          </a:xfrm>
          <a:custGeom>
            <a:avLst/>
            <a:gdLst/>
            <a:ahLst/>
            <a:cxnLst/>
            <a:rect l="l" t="t" r="r" b="b"/>
            <a:pathLst>
              <a:path w="3075304" h="930909">
                <a:moveTo>
                  <a:pt x="465409" y="0"/>
                </a:moveTo>
                <a:lnTo>
                  <a:pt x="417824" y="2402"/>
                </a:lnTo>
                <a:lnTo>
                  <a:pt x="371613" y="9455"/>
                </a:lnTo>
                <a:lnTo>
                  <a:pt x="327011" y="20923"/>
                </a:lnTo>
                <a:lnTo>
                  <a:pt x="284251" y="36574"/>
                </a:lnTo>
                <a:lnTo>
                  <a:pt x="243567" y="56172"/>
                </a:lnTo>
                <a:lnTo>
                  <a:pt x="205194" y="79484"/>
                </a:lnTo>
                <a:lnTo>
                  <a:pt x="169365" y="106276"/>
                </a:lnTo>
                <a:lnTo>
                  <a:pt x="136315" y="136315"/>
                </a:lnTo>
                <a:lnTo>
                  <a:pt x="106276" y="169365"/>
                </a:lnTo>
                <a:lnTo>
                  <a:pt x="79484" y="205194"/>
                </a:lnTo>
                <a:lnTo>
                  <a:pt x="56172" y="243567"/>
                </a:lnTo>
                <a:lnTo>
                  <a:pt x="36574" y="284251"/>
                </a:lnTo>
                <a:lnTo>
                  <a:pt x="20923" y="327011"/>
                </a:lnTo>
                <a:lnTo>
                  <a:pt x="9455" y="371613"/>
                </a:lnTo>
                <a:lnTo>
                  <a:pt x="2402" y="417824"/>
                </a:lnTo>
                <a:lnTo>
                  <a:pt x="0" y="465409"/>
                </a:lnTo>
                <a:lnTo>
                  <a:pt x="2402" y="512993"/>
                </a:lnTo>
                <a:lnTo>
                  <a:pt x="9455" y="559202"/>
                </a:lnTo>
                <a:lnTo>
                  <a:pt x="20923" y="603803"/>
                </a:lnTo>
                <a:lnTo>
                  <a:pt x="36574" y="646562"/>
                </a:lnTo>
                <a:lnTo>
                  <a:pt x="56172" y="687245"/>
                </a:lnTo>
                <a:lnTo>
                  <a:pt x="79484" y="725617"/>
                </a:lnTo>
                <a:lnTo>
                  <a:pt x="106276" y="761445"/>
                </a:lnTo>
                <a:lnTo>
                  <a:pt x="136315" y="794495"/>
                </a:lnTo>
                <a:lnTo>
                  <a:pt x="169365" y="824533"/>
                </a:lnTo>
                <a:lnTo>
                  <a:pt x="205194" y="851325"/>
                </a:lnTo>
                <a:lnTo>
                  <a:pt x="243567" y="874637"/>
                </a:lnTo>
                <a:lnTo>
                  <a:pt x="284251" y="894235"/>
                </a:lnTo>
                <a:lnTo>
                  <a:pt x="327011" y="909885"/>
                </a:lnTo>
                <a:lnTo>
                  <a:pt x="371613" y="921353"/>
                </a:lnTo>
                <a:lnTo>
                  <a:pt x="417824" y="928406"/>
                </a:lnTo>
                <a:lnTo>
                  <a:pt x="465409" y="930809"/>
                </a:lnTo>
                <a:lnTo>
                  <a:pt x="2609595" y="930809"/>
                </a:lnTo>
                <a:lnTo>
                  <a:pt x="2657181" y="928406"/>
                </a:lnTo>
                <a:lnTo>
                  <a:pt x="2703392" y="921353"/>
                </a:lnTo>
                <a:lnTo>
                  <a:pt x="2747994" y="909885"/>
                </a:lnTo>
                <a:lnTo>
                  <a:pt x="2790754" y="894235"/>
                </a:lnTo>
                <a:lnTo>
                  <a:pt x="2831438" y="874637"/>
                </a:lnTo>
                <a:lnTo>
                  <a:pt x="2869811" y="851325"/>
                </a:lnTo>
                <a:lnTo>
                  <a:pt x="2905640" y="824533"/>
                </a:lnTo>
                <a:lnTo>
                  <a:pt x="2938690" y="794495"/>
                </a:lnTo>
                <a:lnTo>
                  <a:pt x="2968729" y="761445"/>
                </a:lnTo>
                <a:lnTo>
                  <a:pt x="2995521" y="725617"/>
                </a:lnTo>
                <a:lnTo>
                  <a:pt x="3018833" y="687245"/>
                </a:lnTo>
                <a:lnTo>
                  <a:pt x="3038431" y="646562"/>
                </a:lnTo>
                <a:lnTo>
                  <a:pt x="3054081" y="603803"/>
                </a:lnTo>
                <a:lnTo>
                  <a:pt x="3065550" y="559202"/>
                </a:lnTo>
                <a:lnTo>
                  <a:pt x="3072602" y="512993"/>
                </a:lnTo>
                <a:lnTo>
                  <a:pt x="3075005" y="465409"/>
                </a:lnTo>
                <a:lnTo>
                  <a:pt x="3072602" y="417824"/>
                </a:lnTo>
                <a:lnTo>
                  <a:pt x="3065550" y="371613"/>
                </a:lnTo>
                <a:lnTo>
                  <a:pt x="3054081" y="327011"/>
                </a:lnTo>
                <a:lnTo>
                  <a:pt x="3038431" y="284251"/>
                </a:lnTo>
                <a:lnTo>
                  <a:pt x="3018833" y="243567"/>
                </a:lnTo>
                <a:lnTo>
                  <a:pt x="2995521" y="205194"/>
                </a:lnTo>
                <a:lnTo>
                  <a:pt x="2968729" y="169365"/>
                </a:lnTo>
                <a:lnTo>
                  <a:pt x="2938690" y="136315"/>
                </a:lnTo>
                <a:lnTo>
                  <a:pt x="2905640" y="106276"/>
                </a:lnTo>
                <a:lnTo>
                  <a:pt x="2869811" y="79484"/>
                </a:lnTo>
                <a:lnTo>
                  <a:pt x="2831438" y="56172"/>
                </a:lnTo>
                <a:lnTo>
                  <a:pt x="2790754" y="36574"/>
                </a:lnTo>
                <a:lnTo>
                  <a:pt x="2747994" y="20923"/>
                </a:lnTo>
                <a:lnTo>
                  <a:pt x="2703392" y="9455"/>
                </a:lnTo>
                <a:lnTo>
                  <a:pt x="2657181" y="2402"/>
                </a:lnTo>
                <a:lnTo>
                  <a:pt x="2609595" y="0"/>
                </a:lnTo>
                <a:lnTo>
                  <a:pt x="465409" y="0"/>
                </a:lnTo>
                <a:close/>
              </a:path>
            </a:pathLst>
          </a:custGeom>
          <a:ln w="6350">
            <a:solidFill>
              <a:srgbClr val="FFFFFF"/>
            </a:solidFill>
          </a:ln>
        </p:spPr>
        <p:txBody>
          <a:bodyPr wrap="square" lIns="0" tIns="0" rIns="0" bIns="0" rtlCol="0"/>
          <a:lstStyle/>
          <a:p>
            <a:endParaRPr sz="1200">
              <a:latin typeface="Tenorite" pitchFamily="2" charset="0"/>
            </a:endParaRPr>
          </a:p>
        </p:txBody>
      </p:sp>
      <p:pic>
        <p:nvPicPr>
          <p:cNvPr id="33" name="Graphic 32">
            <a:extLst>
              <a:ext uri="{FF2B5EF4-FFF2-40B4-BE49-F238E27FC236}">
                <a16:creationId xmlns:a16="http://schemas.microsoft.com/office/drawing/2014/main" id="{BAD6FF94-A103-D849-723C-0DC3EC2D5C9D}"/>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848869" y="6225625"/>
            <a:ext cx="714659" cy="90173"/>
          </a:xfrm>
          <a:prstGeom prst="rect">
            <a:avLst/>
          </a:prstGeom>
        </p:spPr>
      </p:pic>
      <p:sp>
        <p:nvSpPr>
          <p:cNvPr id="34" name="TextBox 33">
            <a:extLst>
              <a:ext uri="{FF2B5EF4-FFF2-40B4-BE49-F238E27FC236}">
                <a16:creationId xmlns:a16="http://schemas.microsoft.com/office/drawing/2014/main" id="{1486025C-D00C-C42D-EC67-BED6C738BC6C}"/>
              </a:ext>
            </a:extLst>
          </p:cNvPr>
          <p:cNvSpPr txBox="1"/>
          <p:nvPr userDrawn="1"/>
        </p:nvSpPr>
        <p:spPr>
          <a:xfrm>
            <a:off x="737185" y="6178378"/>
            <a:ext cx="1038576" cy="184666"/>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200" b="0" i="0" kern="1200">
                <a:solidFill>
                  <a:schemeClr val="bg1"/>
                </a:solidFill>
                <a:latin typeface="Tenorite" pitchFamily="2" charset="0"/>
                <a:ea typeface="Inter" panose="02000503000000020004" pitchFamily="2" charset="0"/>
                <a:cs typeface="+mn-cs"/>
              </a:rPr>
              <a:t>Presented by</a:t>
            </a:r>
          </a:p>
        </p:txBody>
      </p:sp>
    </p:spTree>
    <p:extLst>
      <p:ext uri="{BB962C8B-B14F-4D97-AF65-F5344CB8AC3E}">
        <p14:creationId xmlns:p14="http://schemas.microsoft.com/office/powerpoint/2010/main" val="168658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rmation Slide 3">
    <p:bg>
      <p:bgPr>
        <a:solidFill>
          <a:srgbClr val="E0DAD7"/>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7424D9A9-B72E-610C-3AFC-14E5C52C6A1D}"/>
              </a:ext>
            </a:extLst>
          </p:cNvPr>
          <p:cNvSpPr/>
          <p:nvPr userDrawn="1"/>
        </p:nvSpPr>
        <p:spPr>
          <a:xfrm>
            <a:off x="121024" y="162299"/>
            <a:ext cx="11954435" cy="6533403"/>
          </a:xfrm>
          <a:prstGeom prst="roundRect">
            <a:avLst>
              <a:gd name="adj" fmla="val 3949"/>
            </a:avLst>
          </a:prstGeom>
          <a:solidFill>
            <a:srgbClr val="F2F1EF">
              <a:alpha val="59999"/>
            </a:srgbClr>
          </a:solidFill>
        </p:spPr>
        <p:txBody>
          <a:bodyPr wrap="square" lIns="0" tIns="0" rIns="0" bIns="0" rtlCol="0"/>
          <a:lstStyle/>
          <a:p>
            <a:pPr lvl="0"/>
            <a:endParaRPr>
              <a:latin typeface="Tenorite" pitchFamily="2" charset="0"/>
            </a:endParaRPr>
          </a:p>
        </p:txBody>
      </p:sp>
      <p:sp>
        <p:nvSpPr>
          <p:cNvPr id="13" name="Title 8">
            <a:extLst>
              <a:ext uri="{FF2B5EF4-FFF2-40B4-BE49-F238E27FC236}">
                <a16:creationId xmlns:a16="http://schemas.microsoft.com/office/drawing/2014/main" id="{545388F7-FD2A-3BE5-759F-9AFD3F13FB3A}"/>
              </a:ext>
            </a:extLst>
          </p:cNvPr>
          <p:cNvSpPr txBox="1">
            <a:spLocks/>
          </p:cNvSpPr>
          <p:nvPr userDrawn="1"/>
        </p:nvSpPr>
        <p:spPr>
          <a:xfrm>
            <a:off x="695324" y="450739"/>
            <a:ext cx="9519195" cy="617861"/>
          </a:xfrm>
          <a:prstGeom prst="rect">
            <a:avLst/>
          </a:prstGeom>
        </p:spPr>
        <p:txBody>
          <a:bodyPr lIns="0" tIns="0" rIns="0" bIns="0">
            <a:spAutoFit/>
          </a:bodyPr>
          <a:lstStyle>
            <a:lvl1pPr algn="l" defTabSz="914400" rtl="0" eaLnBrk="1" latinLnBrk="0" hangingPunct="1">
              <a:lnSpc>
                <a:spcPct val="90000"/>
              </a:lnSpc>
              <a:spcBef>
                <a:spcPct val="0"/>
              </a:spcBef>
              <a:buNone/>
              <a:defRPr sz="4000" b="0" i="0" kern="1200">
                <a:solidFill>
                  <a:schemeClr val="tx1"/>
                </a:solidFill>
                <a:latin typeface="Tenorite" pitchFamily="2" charset="0"/>
                <a:ea typeface="+mj-ea"/>
                <a:cs typeface="+mj-cs"/>
              </a:defRPr>
            </a:lvl1pPr>
          </a:lstStyle>
          <a:p>
            <a:r>
              <a:rPr lang="en-GB" sz="2200" spc="0">
                <a:latin typeface="Tenorite" pitchFamily="2" charset="0"/>
              </a:rPr>
              <a:t>Please read the following Terms &amp; Conditions </a:t>
            </a:r>
            <a:br>
              <a:rPr lang="en-GB" sz="2200" spc="0">
                <a:latin typeface="Tenorite" pitchFamily="2" charset="0"/>
              </a:rPr>
            </a:br>
            <a:r>
              <a:rPr lang="en-GB" sz="2200" spc="0">
                <a:latin typeface="Tenorite" pitchFamily="2" charset="0"/>
              </a:rPr>
              <a:t>before submitting your entry</a:t>
            </a:r>
          </a:p>
        </p:txBody>
      </p:sp>
      <p:sp>
        <p:nvSpPr>
          <p:cNvPr id="2" name="TextBox 1">
            <a:extLst>
              <a:ext uri="{FF2B5EF4-FFF2-40B4-BE49-F238E27FC236}">
                <a16:creationId xmlns:a16="http://schemas.microsoft.com/office/drawing/2014/main" id="{F389B3C0-1910-DAEF-DECD-19DDA7429B4C}"/>
              </a:ext>
            </a:extLst>
          </p:cNvPr>
          <p:cNvSpPr txBox="1"/>
          <p:nvPr userDrawn="1"/>
        </p:nvSpPr>
        <p:spPr>
          <a:xfrm>
            <a:off x="695325" y="1723630"/>
            <a:ext cx="9519195" cy="469615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lang="en-US" sz="1200" b="0" i="0" u="none" strike="noStrike" kern="1200" baseline="0">
                <a:solidFill>
                  <a:srgbClr val="000000"/>
                </a:solidFill>
                <a:latin typeface="Tenorite" pitchFamily="2" charset="0"/>
                <a:ea typeface="+mn-ea"/>
                <a:cs typeface="+mn-cs"/>
              </a:rPr>
              <a:t>These are the terms and conditions for the Mews Unfold Awards. It is intended to be a comprehensive document, although Mews reserves the right to amend the terms should the need arise (customers will be informed of any notable changes). </a:t>
            </a:r>
          </a:p>
          <a:p>
            <a:pPr marL="0" defTabSz="914400" rtl="0" eaLnBrk="1" latinLnBrk="0" hangingPunct="1">
              <a:spcAft>
                <a:spcPts val="500"/>
              </a:spcAft>
            </a:pPr>
            <a:r>
              <a:rPr lang="en-US" sz="1200" b="0" i="0" u="none" strike="noStrike" kern="1200" baseline="0">
                <a:solidFill>
                  <a:srgbClr val="000000"/>
                </a:solidFill>
                <a:latin typeface="Tenorite" pitchFamily="2" charset="0"/>
                <a:ea typeface="+mn-ea"/>
                <a:cs typeface="+mn-cs"/>
              </a:rPr>
              <a:t>Please note, there is no purchase necessary to enter the awards.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CONTEST ENTRY PERIOD: </a:t>
            </a:r>
            <a:r>
              <a:rPr lang="en-US" sz="1200" b="0" i="0" u="none" strike="noStrike" kern="1200" baseline="0">
                <a:solidFill>
                  <a:srgbClr val="000000"/>
                </a:solidFill>
                <a:latin typeface="Tenorite" pitchFamily="2" charset="0"/>
                <a:ea typeface="+mn-ea"/>
                <a:cs typeface="+mn-cs"/>
              </a:rPr>
              <a:t>Entry for the Mews Unfold Awards Contest (“Contest”) begins at 12:01 AM CET on January 15, 2025, and ends at 11:59 PM CET on March 14, 2025.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ELIGIBILITY: </a:t>
            </a:r>
            <a:r>
              <a:rPr lang="en-US" sz="1200" b="0" i="0" u="none" strike="noStrike" kern="1200" baseline="0">
                <a:solidFill>
                  <a:srgbClr val="000000"/>
                </a:solidFill>
                <a:latin typeface="Tenorite" pitchFamily="2" charset="0"/>
                <a:ea typeface="+mn-ea"/>
                <a:cs typeface="+mn-cs"/>
              </a:rPr>
              <a:t>The contest is open to all customers of Mews globally. You can participate even if you are not planning to be at the Unfold 2025 event. Anyone from the property or a hotel group can submit the entry and are eligible to win, provided the owners of the property are aware of the entry and have given the consent to represent the organization. By entering the contest, you confirm that you have the necessary permission.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HOW TO ENTER: </a:t>
            </a:r>
            <a:r>
              <a:rPr lang="en-US" sz="1200" b="0" i="0" u="none" strike="noStrike" kern="1200" baseline="0">
                <a:solidFill>
                  <a:srgbClr val="000000"/>
                </a:solidFill>
                <a:latin typeface="Tenorite" pitchFamily="2" charset="0"/>
                <a:ea typeface="+mn-ea"/>
                <a:cs typeface="+mn-cs"/>
              </a:rPr>
              <a:t>During the Contest entry period, visit the Unfold website and follow all onscreen instructions to complete and submit the entry form, including answering all the questions listed on the entry form. To qualify for judging, the entry must be completed in its entirety and must be received by 11:59 PM CET on March 14, 2025. You can submit a nomination for as many categories as you like, just make sure that you have submitted one form for each category. Each entry must be in English, and the Nominator (the person that entered the organization into this Contest) must have an unrestricted right and have obtained the approval of the Nominated Organization to submit the entry on behalf of the Nominated Organization.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JUDGING: </a:t>
            </a:r>
            <a:r>
              <a:rPr lang="en-US" sz="1200" b="0" i="0" u="none" strike="noStrike" kern="1200" baseline="0">
                <a:solidFill>
                  <a:srgbClr val="000000"/>
                </a:solidFill>
                <a:latin typeface="Tenorite" pitchFamily="2" charset="0"/>
                <a:ea typeface="+mn-ea"/>
                <a:cs typeface="+mn-cs"/>
              </a:rPr>
              <a:t>All eligible entries will be evaluated by a panel of judges. Entries will be assessed based on factors such as their positive impact on the Nominated Organization, success metrics, as well as their demonstration of innovation and differentiation. Additionally, the judges will consider the organization's utilization of Mews solutions and integration partners. The specific factors considered during judging may vary depending on the category for which customers are submitting their entry. The entry deemed most deserving by the panel will be declared the winner, and the decision of the judging panel is final.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WINNER NOTIFICATION: </a:t>
            </a:r>
            <a:r>
              <a:rPr lang="en-US" sz="1200" b="0" i="0" u="none" strike="noStrike" kern="1200" baseline="0">
                <a:solidFill>
                  <a:srgbClr val="000000"/>
                </a:solidFill>
                <a:latin typeface="Tenorite" pitchFamily="2" charset="0"/>
                <a:ea typeface="+mn-ea"/>
                <a:cs typeface="+mn-cs"/>
              </a:rPr>
              <a:t>The finalists will be notified on 7th May and on 30th of April winners will be publicly announced and celebrated on stage at Mews Unfold. </a:t>
            </a:r>
          </a:p>
          <a:p>
            <a:pPr marL="0" defTabSz="914400" rtl="0" eaLnBrk="1" latinLnBrk="0" hangingPunct="1">
              <a:spcAft>
                <a:spcPts val="500"/>
              </a:spcAft>
            </a:pPr>
            <a:r>
              <a:rPr lang="en-US" sz="1200" b="1" i="0" u="none" strike="noStrike" kern="1200" baseline="0">
                <a:solidFill>
                  <a:srgbClr val="000000"/>
                </a:solidFill>
                <a:latin typeface="Tenorite" pitchFamily="2" charset="0"/>
                <a:ea typeface="+mn-ea"/>
                <a:cs typeface="+mn-cs"/>
              </a:rPr>
              <a:t>PUBLICITY GRANT: </a:t>
            </a:r>
            <a:r>
              <a:rPr lang="en-US" sz="1200" b="0" i="0" u="none" strike="noStrike" kern="1200" baseline="0">
                <a:solidFill>
                  <a:srgbClr val="000000"/>
                </a:solidFill>
                <a:latin typeface="Tenorite" pitchFamily="2" charset="0"/>
                <a:ea typeface="+mn-ea"/>
                <a:cs typeface="+mn-cs"/>
              </a:rPr>
              <a:t>Entry into the Contest constitutes permission for Mews to use each organization’s name, logo, entry(</a:t>
            </a:r>
            <a:r>
              <a:rPr lang="en-US" sz="1200" b="0" i="0" u="none" strike="noStrike" kern="1200" baseline="0" err="1">
                <a:solidFill>
                  <a:srgbClr val="000000"/>
                </a:solidFill>
                <a:latin typeface="Tenorite" pitchFamily="2" charset="0"/>
                <a:ea typeface="+mn-ea"/>
                <a:cs typeface="+mn-cs"/>
              </a:rPr>
              <a:t>ies</a:t>
            </a:r>
            <a:r>
              <a:rPr lang="en-US" sz="1200" b="0" i="0" u="none" strike="noStrike" kern="1200" baseline="0">
                <a:solidFill>
                  <a:srgbClr val="000000"/>
                </a:solidFill>
                <a:latin typeface="Tenorite" pitchFamily="2" charset="0"/>
                <a:ea typeface="+mn-ea"/>
                <a:cs typeface="+mn-cs"/>
              </a:rPr>
              <a:t>), and statements for marketing and promotional activities.</a:t>
            </a:r>
          </a:p>
        </p:txBody>
      </p:sp>
      <p:sp>
        <p:nvSpPr>
          <p:cNvPr id="4" name="object 41">
            <a:extLst>
              <a:ext uri="{FF2B5EF4-FFF2-40B4-BE49-F238E27FC236}">
                <a16:creationId xmlns:a16="http://schemas.microsoft.com/office/drawing/2014/main" id="{7FCA5086-9015-B3B2-7E21-FF209A77B131}"/>
              </a:ext>
            </a:extLst>
          </p:cNvPr>
          <p:cNvSpPr/>
          <p:nvPr userDrawn="1"/>
        </p:nvSpPr>
        <p:spPr>
          <a:xfrm>
            <a:off x="11358958" y="450739"/>
            <a:ext cx="432723" cy="1586275"/>
          </a:xfrm>
          <a:custGeom>
            <a:avLst/>
            <a:gdLst/>
            <a:ahLst/>
            <a:cxnLst/>
            <a:rect l="l" t="t" r="r" b="b"/>
            <a:pathLst>
              <a:path w="729615" h="2674620">
                <a:moveTo>
                  <a:pt x="524586" y="1681238"/>
                </a:moveTo>
                <a:lnTo>
                  <a:pt x="520369" y="1630210"/>
                </a:lnTo>
                <a:lnTo>
                  <a:pt x="508228" y="1583436"/>
                </a:lnTo>
                <a:lnTo>
                  <a:pt x="489737" y="1543240"/>
                </a:lnTo>
                <a:lnTo>
                  <a:pt x="463042" y="1504518"/>
                </a:lnTo>
                <a:lnTo>
                  <a:pt x="431469" y="1473314"/>
                </a:lnTo>
                <a:lnTo>
                  <a:pt x="403948" y="1454442"/>
                </a:lnTo>
                <a:lnTo>
                  <a:pt x="403948" y="1681238"/>
                </a:lnTo>
                <a:lnTo>
                  <a:pt x="396849" y="1725422"/>
                </a:lnTo>
                <a:lnTo>
                  <a:pt x="376986" y="1763382"/>
                </a:lnTo>
                <a:lnTo>
                  <a:pt x="346506" y="1793036"/>
                </a:lnTo>
                <a:lnTo>
                  <a:pt x="307555" y="1812340"/>
                </a:lnTo>
                <a:lnTo>
                  <a:pt x="262305" y="1819236"/>
                </a:lnTo>
                <a:lnTo>
                  <a:pt x="216941" y="1812340"/>
                </a:lnTo>
                <a:lnTo>
                  <a:pt x="177761" y="1793036"/>
                </a:lnTo>
                <a:lnTo>
                  <a:pt x="147002" y="1763382"/>
                </a:lnTo>
                <a:lnTo>
                  <a:pt x="126911" y="1725422"/>
                </a:lnTo>
                <a:lnTo>
                  <a:pt x="119722" y="1681238"/>
                </a:lnTo>
                <a:lnTo>
                  <a:pt x="127000" y="1637068"/>
                </a:lnTo>
                <a:lnTo>
                  <a:pt x="147269" y="1599107"/>
                </a:lnTo>
                <a:lnTo>
                  <a:pt x="178155" y="1569453"/>
                </a:lnTo>
                <a:lnTo>
                  <a:pt x="217297" y="1550136"/>
                </a:lnTo>
                <a:lnTo>
                  <a:pt x="262305" y="1543240"/>
                </a:lnTo>
                <a:lnTo>
                  <a:pt x="307213" y="1550136"/>
                </a:lnTo>
                <a:lnTo>
                  <a:pt x="346113" y="1569453"/>
                </a:lnTo>
                <a:lnTo>
                  <a:pt x="376720" y="1599107"/>
                </a:lnTo>
                <a:lnTo>
                  <a:pt x="396760" y="1637068"/>
                </a:lnTo>
                <a:lnTo>
                  <a:pt x="403948" y="1681238"/>
                </a:lnTo>
                <a:lnTo>
                  <a:pt x="403948" y="1454442"/>
                </a:lnTo>
                <a:lnTo>
                  <a:pt x="394881" y="1448219"/>
                </a:lnTo>
                <a:lnTo>
                  <a:pt x="353999" y="1429727"/>
                </a:lnTo>
                <a:lnTo>
                  <a:pt x="309562" y="1418285"/>
                </a:lnTo>
                <a:lnTo>
                  <a:pt x="262305" y="1414373"/>
                </a:lnTo>
                <a:lnTo>
                  <a:pt x="215036" y="1418285"/>
                </a:lnTo>
                <a:lnTo>
                  <a:pt x="170599" y="1429727"/>
                </a:lnTo>
                <a:lnTo>
                  <a:pt x="129717" y="1448219"/>
                </a:lnTo>
                <a:lnTo>
                  <a:pt x="93116" y="1473314"/>
                </a:lnTo>
                <a:lnTo>
                  <a:pt x="61544" y="1504518"/>
                </a:lnTo>
                <a:lnTo>
                  <a:pt x="35712" y="1541373"/>
                </a:lnTo>
                <a:lnTo>
                  <a:pt x="16357" y="1583436"/>
                </a:lnTo>
                <a:lnTo>
                  <a:pt x="4216" y="1630210"/>
                </a:lnTo>
                <a:lnTo>
                  <a:pt x="0" y="1681238"/>
                </a:lnTo>
                <a:lnTo>
                  <a:pt x="4279" y="1732280"/>
                </a:lnTo>
                <a:lnTo>
                  <a:pt x="16573" y="1779054"/>
                </a:lnTo>
                <a:lnTo>
                  <a:pt x="36131" y="1821103"/>
                </a:lnTo>
                <a:lnTo>
                  <a:pt x="62153" y="1857959"/>
                </a:lnTo>
                <a:lnTo>
                  <a:pt x="93878" y="1889163"/>
                </a:lnTo>
                <a:lnTo>
                  <a:pt x="130530" y="1914245"/>
                </a:lnTo>
                <a:lnTo>
                  <a:pt x="171335" y="1932736"/>
                </a:lnTo>
                <a:lnTo>
                  <a:pt x="215519" y="1944179"/>
                </a:lnTo>
                <a:lnTo>
                  <a:pt x="262305" y="1948091"/>
                </a:lnTo>
                <a:lnTo>
                  <a:pt x="309079" y="1944179"/>
                </a:lnTo>
                <a:lnTo>
                  <a:pt x="353263" y="1932736"/>
                </a:lnTo>
                <a:lnTo>
                  <a:pt x="394068" y="1914245"/>
                </a:lnTo>
                <a:lnTo>
                  <a:pt x="430720" y="1889163"/>
                </a:lnTo>
                <a:lnTo>
                  <a:pt x="462445" y="1857959"/>
                </a:lnTo>
                <a:lnTo>
                  <a:pt x="488467" y="1821103"/>
                </a:lnTo>
                <a:lnTo>
                  <a:pt x="489331" y="1819236"/>
                </a:lnTo>
                <a:lnTo>
                  <a:pt x="508012" y="1779054"/>
                </a:lnTo>
                <a:lnTo>
                  <a:pt x="520319" y="1732280"/>
                </a:lnTo>
                <a:lnTo>
                  <a:pt x="524586" y="1681238"/>
                </a:lnTo>
                <a:close/>
              </a:path>
              <a:path w="729615" h="2674620">
                <a:moveTo>
                  <a:pt x="524586" y="874420"/>
                </a:moveTo>
                <a:lnTo>
                  <a:pt x="518147" y="822363"/>
                </a:lnTo>
                <a:lnTo>
                  <a:pt x="500481" y="778116"/>
                </a:lnTo>
                <a:lnTo>
                  <a:pt x="474078" y="742950"/>
                </a:lnTo>
                <a:lnTo>
                  <a:pt x="441426" y="718146"/>
                </a:lnTo>
                <a:lnTo>
                  <a:pt x="510895" y="718146"/>
                </a:lnTo>
                <a:lnTo>
                  <a:pt x="510895" y="592023"/>
                </a:lnTo>
                <a:lnTo>
                  <a:pt x="12788" y="592035"/>
                </a:lnTo>
                <a:lnTo>
                  <a:pt x="12788" y="720890"/>
                </a:lnTo>
                <a:lnTo>
                  <a:pt x="279654" y="720890"/>
                </a:lnTo>
                <a:lnTo>
                  <a:pt x="330974" y="729221"/>
                </a:lnTo>
                <a:lnTo>
                  <a:pt x="370814" y="752652"/>
                </a:lnTo>
                <a:lnTo>
                  <a:pt x="396608" y="788746"/>
                </a:lnTo>
                <a:lnTo>
                  <a:pt x="405777" y="835126"/>
                </a:lnTo>
                <a:lnTo>
                  <a:pt x="397802" y="877773"/>
                </a:lnTo>
                <a:lnTo>
                  <a:pt x="374243" y="910983"/>
                </a:lnTo>
                <a:lnTo>
                  <a:pt x="335597" y="932548"/>
                </a:lnTo>
                <a:lnTo>
                  <a:pt x="282397" y="940231"/>
                </a:lnTo>
                <a:lnTo>
                  <a:pt x="12788" y="940231"/>
                </a:lnTo>
                <a:lnTo>
                  <a:pt x="12788" y="1069086"/>
                </a:lnTo>
                <a:lnTo>
                  <a:pt x="317131" y="1069086"/>
                </a:lnTo>
                <a:lnTo>
                  <a:pt x="372935" y="1063574"/>
                </a:lnTo>
                <a:lnTo>
                  <a:pt x="419811" y="1048080"/>
                </a:lnTo>
                <a:lnTo>
                  <a:pt x="457873" y="1024128"/>
                </a:lnTo>
                <a:lnTo>
                  <a:pt x="487248" y="993241"/>
                </a:lnTo>
                <a:lnTo>
                  <a:pt x="508076" y="956983"/>
                </a:lnTo>
                <a:lnTo>
                  <a:pt x="520484" y="916863"/>
                </a:lnTo>
                <a:lnTo>
                  <a:pt x="524586" y="874420"/>
                </a:lnTo>
                <a:close/>
              </a:path>
              <a:path w="729615" h="2674620">
                <a:moveTo>
                  <a:pt x="688174" y="0"/>
                </a:moveTo>
                <a:lnTo>
                  <a:pt x="259549" y="0"/>
                </a:lnTo>
                <a:lnTo>
                  <a:pt x="203746" y="4368"/>
                </a:lnTo>
                <a:lnTo>
                  <a:pt x="155041" y="16916"/>
                </a:lnTo>
                <a:lnTo>
                  <a:pt x="113296" y="36804"/>
                </a:lnTo>
                <a:lnTo>
                  <a:pt x="78359" y="63207"/>
                </a:lnTo>
                <a:lnTo>
                  <a:pt x="50088" y="95313"/>
                </a:lnTo>
                <a:lnTo>
                  <a:pt x="28359" y="132295"/>
                </a:lnTo>
                <a:lnTo>
                  <a:pt x="13017" y="173304"/>
                </a:lnTo>
                <a:lnTo>
                  <a:pt x="3911" y="217525"/>
                </a:lnTo>
                <a:lnTo>
                  <a:pt x="914" y="264134"/>
                </a:lnTo>
                <a:lnTo>
                  <a:pt x="3911" y="310464"/>
                </a:lnTo>
                <a:lnTo>
                  <a:pt x="13017" y="354482"/>
                </a:lnTo>
                <a:lnTo>
                  <a:pt x="28359" y="395325"/>
                </a:lnTo>
                <a:lnTo>
                  <a:pt x="50088" y="432181"/>
                </a:lnTo>
                <a:lnTo>
                  <a:pt x="78346" y="464210"/>
                </a:lnTo>
                <a:lnTo>
                  <a:pt x="113284" y="490575"/>
                </a:lnTo>
                <a:lnTo>
                  <a:pt x="155028" y="510451"/>
                </a:lnTo>
                <a:lnTo>
                  <a:pt x="203733" y="522973"/>
                </a:lnTo>
                <a:lnTo>
                  <a:pt x="259537" y="527342"/>
                </a:lnTo>
                <a:lnTo>
                  <a:pt x="688174" y="527342"/>
                </a:lnTo>
                <a:lnTo>
                  <a:pt x="688174" y="390258"/>
                </a:lnTo>
                <a:lnTo>
                  <a:pt x="268693" y="390258"/>
                </a:lnTo>
                <a:lnTo>
                  <a:pt x="219786" y="384416"/>
                </a:lnTo>
                <a:lnTo>
                  <a:pt x="181673" y="367703"/>
                </a:lnTo>
                <a:lnTo>
                  <a:pt x="154393" y="341299"/>
                </a:lnTo>
                <a:lnTo>
                  <a:pt x="137998" y="306387"/>
                </a:lnTo>
                <a:lnTo>
                  <a:pt x="132524" y="264134"/>
                </a:lnTo>
                <a:lnTo>
                  <a:pt x="137820" y="221691"/>
                </a:lnTo>
                <a:lnTo>
                  <a:pt x="153873" y="186321"/>
                </a:lnTo>
                <a:lnTo>
                  <a:pt x="180886" y="159372"/>
                </a:lnTo>
                <a:lnTo>
                  <a:pt x="219087" y="142201"/>
                </a:lnTo>
                <a:lnTo>
                  <a:pt x="268693" y="136182"/>
                </a:lnTo>
                <a:lnTo>
                  <a:pt x="688174" y="136182"/>
                </a:lnTo>
                <a:lnTo>
                  <a:pt x="688174" y="0"/>
                </a:lnTo>
                <a:close/>
              </a:path>
              <a:path w="729615" h="2674620">
                <a:moveTo>
                  <a:pt x="707364" y="2545727"/>
                </a:moveTo>
                <a:lnTo>
                  <a:pt x="453275" y="2545727"/>
                </a:lnTo>
                <a:lnTo>
                  <a:pt x="481279" y="2516975"/>
                </a:lnTo>
                <a:lnTo>
                  <a:pt x="503580" y="2482507"/>
                </a:lnTo>
                <a:lnTo>
                  <a:pt x="518337" y="2441714"/>
                </a:lnTo>
                <a:lnTo>
                  <a:pt x="523684" y="2393975"/>
                </a:lnTo>
                <a:lnTo>
                  <a:pt x="519645" y="2348687"/>
                </a:lnTo>
                <a:lnTo>
                  <a:pt x="507961" y="2306447"/>
                </a:lnTo>
                <a:lnTo>
                  <a:pt x="492772" y="2275179"/>
                </a:lnTo>
                <a:lnTo>
                  <a:pt x="489216" y="2267851"/>
                </a:lnTo>
                <a:lnTo>
                  <a:pt x="464032" y="2233536"/>
                </a:lnTo>
                <a:lnTo>
                  <a:pt x="432981" y="2204085"/>
                </a:lnTo>
                <a:lnTo>
                  <a:pt x="405777" y="2186127"/>
                </a:lnTo>
                <a:lnTo>
                  <a:pt x="405777" y="2414092"/>
                </a:lnTo>
                <a:lnTo>
                  <a:pt x="398487" y="2460383"/>
                </a:lnTo>
                <a:lnTo>
                  <a:pt x="378167" y="2498598"/>
                </a:lnTo>
                <a:lnTo>
                  <a:pt x="347141" y="2527465"/>
                </a:lnTo>
                <a:lnTo>
                  <a:pt x="307733" y="2545727"/>
                </a:lnTo>
                <a:lnTo>
                  <a:pt x="262280" y="2552103"/>
                </a:lnTo>
                <a:lnTo>
                  <a:pt x="216738" y="2545727"/>
                </a:lnTo>
                <a:lnTo>
                  <a:pt x="177114" y="2527465"/>
                </a:lnTo>
                <a:lnTo>
                  <a:pt x="145821" y="2498598"/>
                </a:lnTo>
                <a:lnTo>
                  <a:pt x="125272" y="2460383"/>
                </a:lnTo>
                <a:lnTo>
                  <a:pt x="117894" y="2414092"/>
                </a:lnTo>
                <a:lnTo>
                  <a:pt x="125361" y="2367711"/>
                </a:lnTo>
                <a:lnTo>
                  <a:pt x="146075" y="2329269"/>
                </a:lnTo>
                <a:lnTo>
                  <a:pt x="177495" y="2300122"/>
                </a:lnTo>
                <a:lnTo>
                  <a:pt x="217081" y="2281644"/>
                </a:lnTo>
                <a:lnTo>
                  <a:pt x="262280" y="2275179"/>
                </a:lnTo>
                <a:lnTo>
                  <a:pt x="307390" y="2281644"/>
                </a:lnTo>
                <a:lnTo>
                  <a:pt x="346748" y="2300122"/>
                </a:lnTo>
                <a:lnTo>
                  <a:pt x="377901" y="2329269"/>
                </a:lnTo>
                <a:lnTo>
                  <a:pt x="398399" y="2367711"/>
                </a:lnTo>
                <a:lnTo>
                  <a:pt x="405777" y="2414092"/>
                </a:lnTo>
                <a:lnTo>
                  <a:pt x="405777" y="2186127"/>
                </a:lnTo>
                <a:lnTo>
                  <a:pt x="396684" y="2180120"/>
                </a:lnTo>
                <a:lnTo>
                  <a:pt x="355727" y="2162251"/>
                </a:lnTo>
                <a:lnTo>
                  <a:pt x="310730" y="2151075"/>
                </a:lnTo>
                <a:lnTo>
                  <a:pt x="262293" y="2147214"/>
                </a:lnTo>
                <a:lnTo>
                  <a:pt x="213474" y="2151075"/>
                </a:lnTo>
                <a:lnTo>
                  <a:pt x="213728" y="2151075"/>
                </a:lnTo>
                <a:lnTo>
                  <a:pt x="168427" y="2162251"/>
                </a:lnTo>
                <a:lnTo>
                  <a:pt x="168617" y="2162251"/>
                </a:lnTo>
                <a:lnTo>
                  <a:pt x="127914" y="2179917"/>
                </a:lnTo>
                <a:lnTo>
                  <a:pt x="91617" y="2203780"/>
                </a:lnTo>
                <a:lnTo>
                  <a:pt x="60566" y="2233155"/>
                </a:lnTo>
                <a:lnTo>
                  <a:pt x="35369" y="2267458"/>
                </a:lnTo>
                <a:lnTo>
                  <a:pt x="16624" y="2306078"/>
                </a:lnTo>
                <a:lnTo>
                  <a:pt x="4940" y="2348446"/>
                </a:lnTo>
                <a:lnTo>
                  <a:pt x="914" y="2393975"/>
                </a:lnTo>
                <a:lnTo>
                  <a:pt x="6426" y="2442921"/>
                </a:lnTo>
                <a:lnTo>
                  <a:pt x="21691" y="2484577"/>
                </a:lnTo>
                <a:lnTo>
                  <a:pt x="44856" y="2519540"/>
                </a:lnTo>
                <a:lnTo>
                  <a:pt x="74015" y="2548432"/>
                </a:lnTo>
                <a:lnTo>
                  <a:pt x="12788" y="2548432"/>
                </a:lnTo>
                <a:lnTo>
                  <a:pt x="12788" y="2674556"/>
                </a:lnTo>
                <a:lnTo>
                  <a:pt x="707364" y="2674556"/>
                </a:lnTo>
                <a:lnTo>
                  <a:pt x="707364" y="2552103"/>
                </a:lnTo>
                <a:lnTo>
                  <a:pt x="707364" y="2545727"/>
                </a:lnTo>
                <a:close/>
              </a:path>
              <a:path w="729615" h="2674620">
                <a:moveTo>
                  <a:pt x="707364" y="1984019"/>
                </a:moveTo>
                <a:lnTo>
                  <a:pt x="12788" y="1984019"/>
                </a:lnTo>
                <a:lnTo>
                  <a:pt x="12788" y="2112886"/>
                </a:lnTo>
                <a:lnTo>
                  <a:pt x="707364" y="2112886"/>
                </a:lnTo>
                <a:lnTo>
                  <a:pt x="707364" y="1984019"/>
                </a:lnTo>
                <a:close/>
              </a:path>
              <a:path w="729615" h="2674620">
                <a:moveTo>
                  <a:pt x="729310" y="1362252"/>
                </a:moveTo>
                <a:lnTo>
                  <a:pt x="725271" y="1315097"/>
                </a:lnTo>
                <a:lnTo>
                  <a:pt x="713168" y="1272247"/>
                </a:lnTo>
                <a:lnTo>
                  <a:pt x="692975" y="1234795"/>
                </a:lnTo>
                <a:lnTo>
                  <a:pt x="664667" y="1203807"/>
                </a:lnTo>
                <a:lnTo>
                  <a:pt x="628256" y="1180338"/>
                </a:lnTo>
                <a:lnTo>
                  <a:pt x="583692" y="1165466"/>
                </a:lnTo>
                <a:lnTo>
                  <a:pt x="530987" y="1160272"/>
                </a:lnTo>
                <a:lnTo>
                  <a:pt x="510882" y="1160272"/>
                </a:lnTo>
                <a:lnTo>
                  <a:pt x="510882" y="1083513"/>
                </a:lnTo>
                <a:lnTo>
                  <a:pt x="403047" y="1083513"/>
                </a:lnTo>
                <a:lnTo>
                  <a:pt x="403047" y="1160272"/>
                </a:lnTo>
                <a:lnTo>
                  <a:pt x="12801" y="1160272"/>
                </a:lnTo>
                <a:lnTo>
                  <a:pt x="12801" y="1289138"/>
                </a:lnTo>
                <a:lnTo>
                  <a:pt x="403047" y="1289138"/>
                </a:lnTo>
                <a:lnTo>
                  <a:pt x="403047" y="1443596"/>
                </a:lnTo>
                <a:lnTo>
                  <a:pt x="510882" y="1443596"/>
                </a:lnTo>
                <a:lnTo>
                  <a:pt x="510882" y="1289138"/>
                </a:lnTo>
                <a:lnTo>
                  <a:pt x="528243" y="1289138"/>
                </a:lnTo>
                <a:lnTo>
                  <a:pt x="565721" y="1295209"/>
                </a:lnTo>
                <a:lnTo>
                  <a:pt x="592912" y="1313014"/>
                </a:lnTo>
                <a:lnTo>
                  <a:pt x="609473" y="1341958"/>
                </a:lnTo>
                <a:lnTo>
                  <a:pt x="615073" y="1381442"/>
                </a:lnTo>
                <a:lnTo>
                  <a:pt x="613448" y="1402232"/>
                </a:lnTo>
                <a:lnTo>
                  <a:pt x="609015" y="1422336"/>
                </a:lnTo>
                <a:lnTo>
                  <a:pt x="602348" y="1442110"/>
                </a:lnTo>
                <a:lnTo>
                  <a:pt x="594055" y="1461871"/>
                </a:lnTo>
                <a:lnTo>
                  <a:pt x="692746" y="1503908"/>
                </a:lnTo>
                <a:lnTo>
                  <a:pt x="708101" y="1471231"/>
                </a:lnTo>
                <a:lnTo>
                  <a:pt x="719594" y="1437195"/>
                </a:lnTo>
                <a:lnTo>
                  <a:pt x="726808" y="1401089"/>
                </a:lnTo>
                <a:lnTo>
                  <a:pt x="729310" y="1362252"/>
                </a:lnTo>
                <a:close/>
              </a:path>
            </a:pathLst>
          </a:custGeom>
          <a:solidFill>
            <a:schemeClr val="tx1"/>
          </a:solidFill>
        </p:spPr>
        <p:txBody>
          <a:bodyPr wrap="square" lIns="0" tIns="0" rIns="0" bIns="0" rtlCol="0"/>
          <a:lstStyle/>
          <a:p>
            <a:endParaRPr sz="1200">
              <a:solidFill>
                <a:schemeClr val="tx1"/>
              </a:solidFill>
              <a:latin typeface="Tenorite" pitchFamily="2" charset="0"/>
            </a:endParaRPr>
          </a:p>
        </p:txBody>
      </p:sp>
      <p:sp>
        <p:nvSpPr>
          <p:cNvPr id="5" name="object 43">
            <a:extLst>
              <a:ext uri="{FF2B5EF4-FFF2-40B4-BE49-F238E27FC236}">
                <a16:creationId xmlns:a16="http://schemas.microsoft.com/office/drawing/2014/main" id="{685C0570-22A4-BBF5-329C-3904863971BF}"/>
              </a:ext>
            </a:extLst>
          </p:cNvPr>
          <p:cNvSpPr txBox="1"/>
          <p:nvPr userDrawn="1"/>
        </p:nvSpPr>
        <p:spPr>
          <a:xfrm>
            <a:off x="11482986" y="2758247"/>
            <a:ext cx="184666" cy="1031116"/>
          </a:xfrm>
          <a:prstGeom prst="rect">
            <a:avLst/>
          </a:prstGeom>
        </p:spPr>
        <p:txBody>
          <a:bodyPr vert="vert" wrap="square" lIns="0" tIns="10795" rIns="0" bIns="0" rtlCol="0">
            <a:spAutoFit/>
          </a:bodyPr>
          <a:lstStyle/>
          <a:p>
            <a:pPr marL="12700">
              <a:lnSpc>
                <a:spcPct val="100000"/>
              </a:lnSpc>
              <a:spcBef>
                <a:spcPts val="85"/>
              </a:spcBef>
            </a:pPr>
            <a:r>
              <a:rPr lang="en-GB" sz="1200" spc="0">
                <a:solidFill>
                  <a:schemeClr val="tx1"/>
                </a:solidFill>
                <a:latin typeface="Tenorite" pitchFamily="2" charset="0"/>
                <a:cs typeface="Inter"/>
              </a:rPr>
              <a:t>Unfold Awards</a:t>
            </a:r>
            <a:endParaRPr sz="1200" spc="0">
              <a:solidFill>
                <a:schemeClr val="tx1"/>
              </a:solidFill>
              <a:latin typeface="Tenorite" pitchFamily="2" charset="0"/>
              <a:cs typeface="Inter"/>
            </a:endParaRPr>
          </a:p>
        </p:txBody>
      </p:sp>
      <p:sp>
        <p:nvSpPr>
          <p:cNvPr id="8" name="object 45">
            <a:extLst>
              <a:ext uri="{FF2B5EF4-FFF2-40B4-BE49-F238E27FC236}">
                <a16:creationId xmlns:a16="http://schemas.microsoft.com/office/drawing/2014/main" id="{945962B1-26C0-30E8-044D-AE7CE0A66B92}"/>
              </a:ext>
            </a:extLst>
          </p:cNvPr>
          <p:cNvSpPr txBox="1"/>
          <p:nvPr userDrawn="1"/>
        </p:nvSpPr>
        <p:spPr>
          <a:xfrm>
            <a:off x="10214520" y="5519125"/>
            <a:ext cx="1566010" cy="1064394"/>
          </a:xfrm>
          <a:prstGeom prst="rect">
            <a:avLst/>
          </a:prstGeom>
        </p:spPr>
        <p:txBody>
          <a:bodyPr vert="horz" wrap="square" lIns="0" tIns="12700" rIns="0" bIns="0" rtlCol="0">
            <a:spAutoFit/>
          </a:bodyPr>
          <a:lstStyle/>
          <a:p>
            <a:pPr marL="12700" algn="r">
              <a:lnSpc>
                <a:spcPts val="4000"/>
              </a:lnSpc>
              <a:spcBef>
                <a:spcPts val="100"/>
              </a:spcBef>
            </a:pPr>
            <a:r>
              <a:rPr sz="4000" spc="-150">
                <a:solidFill>
                  <a:schemeClr val="tx1"/>
                </a:solidFill>
                <a:latin typeface="Tenorite" pitchFamily="2" charset="0"/>
                <a:cs typeface="Chivo Medium Regular"/>
              </a:rPr>
              <a:t>30.04</a:t>
            </a:r>
          </a:p>
          <a:p>
            <a:pPr marL="130175" algn="r">
              <a:lnSpc>
                <a:spcPts val="4000"/>
              </a:lnSpc>
            </a:pPr>
            <a:r>
              <a:rPr sz="4000" spc="-150">
                <a:solidFill>
                  <a:schemeClr val="tx1"/>
                </a:solidFill>
                <a:latin typeface="Tenorite" pitchFamily="2" charset="0"/>
                <a:cs typeface="Chivo Medium Regular"/>
              </a:rPr>
              <a:t>2025</a:t>
            </a:r>
          </a:p>
        </p:txBody>
      </p:sp>
      <p:sp>
        <p:nvSpPr>
          <p:cNvPr id="14" name="object 42">
            <a:extLst>
              <a:ext uri="{FF2B5EF4-FFF2-40B4-BE49-F238E27FC236}">
                <a16:creationId xmlns:a16="http://schemas.microsoft.com/office/drawing/2014/main" id="{4FCF911C-57A8-9B64-5D8A-16301A283A3F}"/>
              </a:ext>
            </a:extLst>
          </p:cNvPr>
          <p:cNvSpPr/>
          <p:nvPr userDrawn="1"/>
        </p:nvSpPr>
        <p:spPr>
          <a:xfrm>
            <a:off x="689573" y="1307822"/>
            <a:ext cx="184915" cy="184915"/>
          </a:xfrm>
          <a:custGeom>
            <a:avLst/>
            <a:gdLst/>
            <a:ahLst/>
            <a:cxnLst/>
            <a:rect l="l" t="t" r="r" b="b"/>
            <a:pathLst>
              <a:path w="311784" h="311784">
                <a:moveTo>
                  <a:pt x="311288" y="0"/>
                </a:moveTo>
                <a:lnTo>
                  <a:pt x="248851" y="0"/>
                </a:lnTo>
                <a:lnTo>
                  <a:pt x="248851" y="203616"/>
                </a:lnTo>
                <a:lnTo>
                  <a:pt x="66647" y="21412"/>
                </a:lnTo>
                <a:lnTo>
                  <a:pt x="23936" y="64113"/>
                </a:lnTo>
                <a:lnTo>
                  <a:pt x="208674" y="248851"/>
                </a:lnTo>
                <a:lnTo>
                  <a:pt x="0" y="248840"/>
                </a:lnTo>
                <a:lnTo>
                  <a:pt x="0" y="311288"/>
                </a:lnTo>
                <a:lnTo>
                  <a:pt x="293090" y="311288"/>
                </a:lnTo>
                <a:lnTo>
                  <a:pt x="311288" y="311288"/>
                </a:lnTo>
                <a:lnTo>
                  <a:pt x="311288" y="0"/>
                </a:lnTo>
                <a:close/>
              </a:path>
            </a:pathLst>
          </a:custGeom>
          <a:solidFill>
            <a:srgbClr val="FF6426"/>
          </a:solidFill>
        </p:spPr>
        <p:txBody>
          <a:bodyPr wrap="square" lIns="0" tIns="0" rIns="0" bIns="0" rtlCol="0"/>
          <a:lstStyle/>
          <a:p>
            <a:endParaRPr sz="1050">
              <a:latin typeface="Tenorite" pitchFamily="2" charset="0"/>
            </a:endParaRPr>
          </a:p>
        </p:txBody>
      </p:sp>
      <p:sp>
        <p:nvSpPr>
          <p:cNvPr id="16" name="object 44">
            <a:extLst>
              <a:ext uri="{FF2B5EF4-FFF2-40B4-BE49-F238E27FC236}">
                <a16:creationId xmlns:a16="http://schemas.microsoft.com/office/drawing/2014/main" id="{10A55792-3713-DB3A-AF39-A65330409200}"/>
              </a:ext>
            </a:extLst>
          </p:cNvPr>
          <p:cNvSpPr txBox="1"/>
          <p:nvPr userDrawn="1"/>
        </p:nvSpPr>
        <p:spPr>
          <a:xfrm>
            <a:off x="11482986" y="4337728"/>
            <a:ext cx="184666" cy="691472"/>
          </a:xfrm>
          <a:prstGeom prst="rect">
            <a:avLst/>
          </a:prstGeom>
        </p:spPr>
        <p:txBody>
          <a:bodyPr vert="vert" wrap="square" lIns="0" tIns="10795" rIns="0" bIns="0" rtlCol="0">
            <a:spAutoFit/>
          </a:bodyPr>
          <a:lstStyle/>
          <a:p>
            <a:pPr marL="12700">
              <a:lnSpc>
                <a:spcPct val="100000"/>
              </a:lnSpc>
              <a:spcBef>
                <a:spcPts val="85"/>
              </a:spcBef>
            </a:pPr>
            <a:r>
              <a:rPr sz="1200" spc="0">
                <a:solidFill>
                  <a:schemeClr val="tx1"/>
                </a:solidFill>
                <a:latin typeface="Tenorite" pitchFamily="2" charset="0"/>
                <a:cs typeface="+mn-cs"/>
              </a:rPr>
              <a:t>Page</a:t>
            </a:r>
          </a:p>
        </p:txBody>
      </p:sp>
      <p:sp>
        <p:nvSpPr>
          <p:cNvPr id="19" name="Slide Number Placeholder 10">
            <a:extLst>
              <a:ext uri="{FF2B5EF4-FFF2-40B4-BE49-F238E27FC236}">
                <a16:creationId xmlns:a16="http://schemas.microsoft.com/office/drawing/2014/main" id="{8615968F-A0E8-1C8B-561B-1829C8064AFE}"/>
              </a:ext>
            </a:extLst>
          </p:cNvPr>
          <p:cNvSpPr>
            <a:spLocks noGrp="1"/>
          </p:cNvSpPr>
          <p:nvPr>
            <p:ph type="sldNum" sz="quarter" idx="4"/>
          </p:nvPr>
        </p:nvSpPr>
        <p:spPr>
          <a:xfrm rot="5400000">
            <a:off x="11319699" y="4908131"/>
            <a:ext cx="511240" cy="184666"/>
          </a:xfrm>
          <a:prstGeom prst="rect">
            <a:avLst/>
          </a:prstGeom>
        </p:spPr>
        <p:txBody>
          <a:bodyPr vert="horz" wrap="square" lIns="0" tIns="0" rIns="0" bIns="0" rtlCol="0" anchor="ctr">
            <a:spAutoFit/>
          </a:bodyPr>
          <a:lstStyle>
            <a:lvl1pPr marL="12700" algn="l" defTabSz="914400" rtl="0" eaLnBrk="1" latinLnBrk="0" hangingPunct="1">
              <a:lnSpc>
                <a:spcPct val="100000"/>
              </a:lnSpc>
              <a:spcBef>
                <a:spcPts val="85"/>
              </a:spcBef>
              <a:defRPr lang="en-US" sz="1200" kern="1200" spc="0" smtClean="0">
                <a:solidFill>
                  <a:schemeClr val="tx1"/>
                </a:solidFill>
                <a:latin typeface="Tenorite" pitchFamily="2" charset="0"/>
                <a:ea typeface="+mn-ea"/>
                <a:cs typeface="+mn-cs"/>
              </a:defRPr>
            </a:lvl1pPr>
          </a:lstStyle>
          <a:p>
            <a:fld id="{E09E4D2B-60D2-B44D-9AC6-CFF764EB9F22}" type="slidenum">
              <a:rPr lang="en-GB" smtClean="0"/>
              <a:pPr/>
              <a:t>‹#›</a:t>
            </a:fld>
            <a:endParaRPr lang="en-GB"/>
          </a:p>
        </p:txBody>
      </p:sp>
    </p:spTree>
    <p:extLst>
      <p:ext uri="{BB962C8B-B14F-4D97-AF65-F5344CB8AC3E}">
        <p14:creationId xmlns:p14="http://schemas.microsoft.com/office/powerpoint/2010/main" val="385091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se Study Slide Unfold Awards">
    <p:bg>
      <p:bgPr>
        <a:solidFill>
          <a:srgbClr val="E0DAD7"/>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20417B9-CC17-2FB9-A1AA-B28ACEA1475C}"/>
              </a:ext>
            </a:extLst>
          </p:cNvPr>
          <p:cNvSpPr>
            <a:spLocks noGrp="1"/>
          </p:cNvSpPr>
          <p:nvPr>
            <p:ph type="pic" sz="quarter" idx="10" hasCustomPrompt="1"/>
          </p:nvPr>
        </p:nvSpPr>
        <p:spPr>
          <a:xfrm>
            <a:off x="121024" y="2212397"/>
            <a:ext cx="6406545" cy="4483304"/>
          </a:xfrm>
          <a:prstGeom prst="roundRect">
            <a:avLst>
              <a:gd name="adj" fmla="val 5464"/>
            </a:avLst>
          </a:prstGeom>
          <a:solidFill>
            <a:srgbClr val="EBE8E5"/>
          </a:solidFill>
        </p:spPr>
        <p:txBody>
          <a:bodyPr wrap="square">
            <a:normAutofit/>
          </a:bodyPr>
          <a:lstStyle>
            <a:lvl1pPr>
              <a:defRPr sz="2400" b="0" i="0">
                <a:latin typeface="Tenorite" pitchFamily="2" charset="0"/>
              </a:defRPr>
            </a:lvl1pPr>
          </a:lstStyle>
          <a:p>
            <a:r>
              <a:rPr lang="en-US"/>
              <a:t> </a:t>
            </a:r>
          </a:p>
        </p:txBody>
      </p:sp>
      <p:sp>
        <p:nvSpPr>
          <p:cNvPr id="37" name="object 3">
            <a:extLst>
              <a:ext uri="{FF2B5EF4-FFF2-40B4-BE49-F238E27FC236}">
                <a16:creationId xmlns:a16="http://schemas.microsoft.com/office/drawing/2014/main" id="{87F76D45-309B-DC1E-CA0F-8C70E6B3B4F7}"/>
              </a:ext>
            </a:extLst>
          </p:cNvPr>
          <p:cNvSpPr/>
          <p:nvPr userDrawn="1"/>
        </p:nvSpPr>
        <p:spPr>
          <a:xfrm>
            <a:off x="121024" y="162299"/>
            <a:ext cx="6406545" cy="1843584"/>
          </a:xfrm>
          <a:prstGeom prst="roundRect">
            <a:avLst>
              <a:gd name="adj" fmla="val 12780"/>
            </a:avLst>
          </a:prstGeom>
          <a:solidFill>
            <a:srgbClr val="F2F1EF">
              <a:alpha val="59999"/>
            </a:srgbClr>
          </a:solidFill>
        </p:spPr>
        <p:txBody>
          <a:bodyPr wrap="square" lIns="0" tIns="0" rIns="0" bIns="0" rtlCol="0"/>
          <a:lstStyle/>
          <a:p>
            <a:endParaRPr>
              <a:latin typeface="Tenorite" pitchFamily="2" charset="0"/>
            </a:endParaRPr>
          </a:p>
        </p:txBody>
      </p:sp>
      <p:sp>
        <p:nvSpPr>
          <p:cNvPr id="40" name="object 8">
            <a:extLst>
              <a:ext uri="{FF2B5EF4-FFF2-40B4-BE49-F238E27FC236}">
                <a16:creationId xmlns:a16="http://schemas.microsoft.com/office/drawing/2014/main" id="{61970CC1-D38E-FC3D-E50A-012D4114726E}"/>
              </a:ext>
            </a:extLst>
          </p:cNvPr>
          <p:cNvSpPr/>
          <p:nvPr userDrawn="1"/>
        </p:nvSpPr>
        <p:spPr>
          <a:xfrm>
            <a:off x="6732708" y="162298"/>
            <a:ext cx="5340230" cy="6533403"/>
          </a:xfrm>
          <a:prstGeom prst="roundRect">
            <a:avLst>
              <a:gd name="adj" fmla="val 4272"/>
            </a:avLst>
          </a:prstGeom>
          <a:solidFill>
            <a:srgbClr val="F2F1EF">
              <a:alpha val="31999"/>
            </a:srgbClr>
          </a:solidFill>
        </p:spPr>
        <p:txBody>
          <a:bodyPr wrap="square" lIns="0" tIns="0" rIns="0" bIns="0" rtlCol="0"/>
          <a:lstStyle/>
          <a:p>
            <a:pPr lvl="0"/>
            <a:endParaRPr>
              <a:latin typeface="Tenorite" pitchFamily="2" charset="0"/>
            </a:endParaRPr>
          </a:p>
        </p:txBody>
      </p:sp>
      <p:sp>
        <p:nvSpPr>
          <p:cNvPr id="12" name="Text Placeholder 5">
            <a:extLst>
              <a:ext uri="{FF2B5EF4-FFF2-40B4-BE49-F238E27FC236}">
                <a16:creationId xmlns:a16="http://schemas.microsoft.com/office/drawing/2014/main" id="{80E23172-BC5E-E51A-D70E-9664C806E2D8}"/>
              </a:ext>
            </a:extLst>
          </p:cNvPr>
          <p:cNvSpPr>
            <a:spLocks noGrp="1"/>
          </p:cNvSpPr>
          <p:nvPr>
            <p:ph type="body" sz="quarter" idx="58" hasCustomPrompt="1"/>
          </p:nvPr>
        </p:nvSpPr>
        <p:spPr>
          <a:xfrm>
            <a:off x="7159880" y="821171"/>
            <a:ext cx="4479469" cy="5586090"/>
          </a:xfrm>
        </p:spPr>
        <p:txBody>
          <a:bodyPr wrap="square" anchor="t">
            <a:noAutofit/>
          </a:bodyPr>
          <a:lstStyle>
            <a:lvl1pPr>
              <a:spcBef>
                <a:spcPts val="0"/>
              </a:spcBef>
              <a:buClr>
                <a:schemeClr val="tx1"/>
              </a:buClr>
              <a:defRPr lang="en-GB" sz="2200" b="0" i="0" kern="1200" dirty="0">
                <a:solidFill>
                  <a:schemeClr val="tx2"/>
                </a:solidFill>
                <a:latin typeface="Tenorite" pitchFamily="2" charset="0"/>
                <a:ea typeface="Inter" panose="02000503000000020004" pitchFamily="2" charset="0"/>
                <a:cs typeface="+mn-cs"/>
              </a:defRPr>
            </a:lvl1pPr>
            <a:lvl2pPr marL="0" indent="0">
              <a:spcBef>
                <a:spcPts val="0"/>
              </a:spcBef>
              <a:spcAft>
                <a:spcPts val="500"/>
              </a:spcAft>
              <a:buClr>
                <a:schemeClr val="tx1"/>
              </a:buClr>
              <a:buNone/>
              <a:defRPr sz="1600">
                <a:solidFill>
                  <a:schemeClr val="tx2"/>
                </a:solidFill>
                <a:latin typeface="Tenorite" pitchFamily="2" charset="0"/>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00</a:t>
            </a:r>
          </a:p>
          <a:p>
            <a:pPr lvl="1"/>
            <a:r>
              <a:rPr lang="en-GB" dirty="0"/>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dirty="0"/>
              <a:t>00</a:t>
            </a:r>
          </a:p>
          <a:p>
            <a:pPr lvl="1"/>
            <a:r>
              <a:rPr lang="en-GB" dirty="0"/>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dirty="0"/>
              <a:t>00</a:t>
            </a:r>
          </a:p>
          <a:p>
            <a:pPr lvl="1"/>
            <a:r>
              <a:rPr lang="en-GB" dirty="0"/>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dirty="0"/>
              <a:t>00</a:t>
            </a:r>
          </a:p>
          <a:p>
            <a:pPr lvl="1"/>
            <a:r>
              <a:rPr lang="en-GB" dirty="0"/>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dirty="0"/>
              <a:t>00</a:t>
            </a:r>
          </a:p>
          <a:p>
            <a:pPr lvl="1"/>
            <a:r>
              <a:rPr lang="en-GB" dirty="0"/>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dirty="0"/>
              <a:t>00</a:t>
            </a:r>
          </a:p>
          <a:p>
            <a:pPr lvl="1"/>
            <a:r>
              <a:rPr lang="en-GB" dirty="0"/>
              <a:t>Second level</a:t>
            </a:r>
          </a:p>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dirty="0"/>
              <a:t>00</a:t>
            </a:r>
          </a:p>
          <a:p>
            <a:pPr lvl="1"/>
            <a:r>
              <a:rPr lang="en-GB" dirty="0"/>
              <a:t>Second level</a:t>
            </a:r>
          </a:p>
        </p:txBody>
      </p:sp>
      <p:sp>
        <p:nvSpPr>
          <p:cNvPr id="23" name="Title 1">
            <a:extLst>
              <a:ext uri="{FF2B5EF4-FFF2-40B4-BE49-F238E27FC236}">
                <a16:creationId xmlns:a16="http://schemas.microsoft.com/office/drawing/2014/main" id="{4DEB2D1C-B866-3CBD-C648-D098C78A909B}"/>
              </a:ext>
            </a:extLst>
          </p:cNvPr>
          <p:cNvSpPr>
            <a:spLocks noGrp="1"/>
          </p:cNvSpPr>
          <p:nvPr>
            <p:ph type="title" hasCustomPrompt="1"/>
          </p:nvPr>
        </p:nvSpPr>
        <p:spPr>
          <a:xfrm>
            <a:off x="695324" y="762179"/>
            <a:ext cx="5400675" cy="455509"/>
          </a:xfrm>
        </p:spPr>
        <p:txBody>
          <a:bodyPr wrap="square">
            <a:spAutoFit/>
          </a:bodyPr>
          <a:lstStyle>
            <a:lvl1pPr>
              <a:defRPr sz="3200" b="0" i="0">
                <a:solidFill>
                  <a:schemeClr val="tx1"/>
                </a:solidFill>
                <a:latin typeface="Tenorite" pitchFamily="2" charset="0"/>
              </a:defRPr>
            </a:lvl1pPr>
          </a:lstStyle>
          <a:p>
            <a:r>
              <a:rPr lang="en-GB"/>
              <a:t>Click to edit title</a:t>
            </a:r>
            <a:endParaRPr lang="en-US"/>
          </a:p>
        </p:txBody>
      </p:sp>
      <p:sp>
        <p:nvSpPr>
          <p:cNvPr id="8" name="Text Placeholder 23">
            <a:extLst>
              <a:ext uri="{FF2B5EF4-FFF2-40B4-BE49-F238E27FC236}">
                <a16:creationId xmlns:a16="http://schemas.microsoft.com/office/drawing/2014/main" id="{AD6617D2-C093-7DF6-714C-3315B95022F9}"/>
              </a:ext>
            </a:extLst>
          </p:cNvPr>
          <p:cNvSpPr txBox="1">
            <a:spLocks/>
          </p:cNvSpPr>
          <p:nvPr userDrawn="1"/>
        </p:nvSpPr>
        <p:spPr>
          <a:xfrm>
            <a:off x="695325" y="450203"/>
            <a:ext cx="5400674" cy="246221"/>
          </a:xfrm>
          <a:prstGeom prst="rect">
            <a:avLst/>
          </a:prstGeom>
        </p:spPr>
        <p:txBody>
          <a:bodyPr wrap="square" lIns="0" tIns="0" rIns="0" bIns="0">
            <a:spAutoFit/>
          </a:bodyPr>
          <a:lstStyle>
            <a:lvl1pPr marL="0" indent="0" algn="l" defTabSz="914400" rtl="0" eaLnBrk="1" latinLnBrk="0" hangingPunct="1">
              <a:lnSpc>
                <a:spcPct val="100000"/>
              </a:lnSpc>
              <a:spcBef>
                <a:spcPts val="500"/>
              </a:spcBef>
              <a:buClr>
                <a:schemeClr val="tx1"/>
              </a:buClr>
              <a:buFont typeface="Arial" panose="020B0604020202020204" pitchFamily="34" charset="0"/>
              <a:buNone/>
              <a:defRPr sz="2000" b="0" i="0" kern="1200">
                <a:solidFill>
                  <a:schemeClr val="tx1"/>
                </a:solidFill>
                <a:latin typeface="Tenorite" pitchFamily="2" charset="0"/>
                <a:ea typeface="Inter" panose="02000503000000020004" pitchFamily="2" charset="0"/>
                <a:cs typeface="+mn-cs"/>
              </a:defRPr>
            </a:lvl1pPr>
            <a:lvl2pPr marL="180000" indent="-180000" algn="l" defTabSz="914400" rtl="0" eaLnBrk="1" latinLnBrk="0" hangingPunct="1">
              <a:lnSpc>
                <a:spcPct val="100000"/>
              </a:lnSpc>
              <a:spcBef>
                <a:spcPts val="500"/>
              </a:spcBef>
              <a:buClr>
                <a:schemeClr val="tx1"/>
              </a:buClr>
              <a:buSzPct val="100000"/>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2pPr>
            <a:lvl3pPr marL="360000" indent="-180000" algn="l" defTabSz="914400" rtl="0" eaLnBrk="1" latinLnBrk="0" hangingPunct="1">
              <a:lnSpc>
                <a:spcPct val="100000"/>
              </a:lnSpc>
              <a:spcBef>
                <a:spcPts val="500"/>
              </a:spcBef>
              <a:buClr>
                <a:schemeClr val="tx1"/>
              </a:buClr>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3pPr>
            <a:lvl4pPr marL="720000" indent="-180000" algn="l" defTabSz="914400" rtl="0" eaLnBrk="1" latinLnBrk="0" hangingPunct="1">
              <a:lnSpc>
                <a:spcPct val="100000"/>
              </a:lnSpc>
              <a:spcBef>
                <a:spcPts val="500"/>
              </a:spcBef>
              <a:buClr>
                <a:schemeClr val="tx1"/>
              </a:buClr>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4pPr>
            <a:lvl5pPr marL="1080000" indent="-180000" algn="l" defTabSz="914400" rtl="0" eaLnBrk="1" latinLnBrk="0" hangingPunct="1">
              <a:lnSpc>
                <a:spcPct val="100000"/>
              </a:lnSpc>
              <a:spcBef>
                <a:spcPts val="500"/>
              </a:spcBef>
              <a:buClr>
                <a:schemeClr val="tx1"/>
              </a:buClr>
              <a:buFont typeface="Arial" panose="020B0604020202020204" pitchFamily="34" charset="0"/>
              <a:buChar char="•"/>
              <a:defRPr sz="1900" b="0" i="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solidFill>
                  <a:schemeClr val="tx1"/>
                </a:solidFill>
                <a:latin typeface="Tenorite" pitchFamily="2" charset="0"/>
              </a:rPr>
              <a:t>Please fill out this slide with your brand/property's details.</a:t>
            </a:r>
          </a:p>
        </p:txBody>
      </p:sp>
      <p:sp>
        <p:nvSpPr>
          <p:cNvPr id="48" name="object 42">
            <a:extLst>
              <a:ext uri="{FF2B5EF4-FFF2-40B4-BE49-F238E27FC236}">
                <a16:creationId xmlns:a16="http://schemas.microsoft.com/office/drawing/2014/main" id="{799DCE5F-D575-BF49-81D2-1A319B824CB0}"/>
              </a:ext>
            </a:extLst>
          </p:cNvPr>
          <p:cNvSpPr/>
          <p:nvPr userDrawn="1"/>
        </p:nvSpPr>
        <p:spPr>
          <a:xfrm>
            <a:off x="7159880" y="450739"/>
            <a:ext cx="184915" cy="184915"/>
          </a:xfrm>
          <a:custGeom>
            <a:avLst/>
            <a:gdLst/>
            <a:ahLst/>
            <a:cxnLst/>
            <a:rect l="l" t="t" r="r" b="b"/>
            <a:pathLst>
              <a:path w="311784" h="311784">
                <a:moveTo>
                  <a:pt x="311288" y="0"/>
                </a:moveTo>
                <a:lnTo>
                  <a:pt x="248851" y="0"/>
                </a:lnTo>
                <a:lnTo>
                  <a:pt x="248851" y="203616"/>
                </a:lnTo>
                <a:lnTo>
                  <a:pt x="66647" y="21412"/>
                </a:lnTo>
                <a:lnTo>
                  <a:pt x="23936" y="64113"/>
                </a:lnTo>
                <a:lnTo>
                  <a:pt x="208674" y="248851"/>
                </a:lnTo>
                <a:lnTo>
                  <a:pt x="0" y="248840"/>
                </a:lnTo>
                <a:lnTo>
                  <a:pt x="0" y="311288"/>
                </a:lnTo>
                <a:lnTo>
                  <a:pt x="293090" y="311288"/>
                </a:lnTo>
                <a:lnTo>
                  <a:pt x="311288" y="311288"/>
                </a:lnTo>
                <a:lnTo>
                  <a:pt x="311288" y="0"/>
                </a:lnTo>
                <a:close/>
              </a:path>
            </a:pathLst>
          </a:custGeom>
          <a:solidFill>
            <a:srgbClr val="FF6426"/>
          </a:solidFill>
        </p:spPr>
        <p:txBody>
          <a:bodyPr wrap="square" lIns="0" tIns="0" rIns="0" bIns="0" rtlCol="0"/>
          <a:lstStyle/>
          <a:p>
            <a:endParaRPr sz="1050">
              <a:latin typeface="Tenorite" pitchFamily="2" charset="0"/>
            </a:endParaRPr>
          </a:p>
        </p:txBody>
      </p:sp>
    </p:spTree>
    <p:extLst>
      <p:ext uri="{BB962C8B-B14F-4D97-AF65-F5344CB8AC3E}">
        <p14:creationId xmlns:p14="http://schemas.microsoft.com/office/powerpoint/2010/main" val="118411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estion Slide 1 Unfold Awards">
    <p:bg>
      <p:bgPr>
        <a:solidFill>
          <a:srgbClr val="E0DAD7"/>
        </a:solidFill>
        <a:effectLst/>
      </p:bgPr>
    </p:bg>
    <p:spTree>
      <p:nvGrpSpPr>
        <p:cNvPr id="1" name=""/>
        <p:cNvGrpSpPr/>
        <p:nvPr/>
      </p:nvGrpSpPr>
      <p:grpSpPr>
        <a:xfrm>
          <a:off x="0" y="0"/>
          <a:ext cx="0" cy="0"/>
          <a:chOff x="0" y="0"/>
          <a:chExt cx="0" cy="0"/>
        </a:xfrm>
      </p:grpSpPr>
      <p:sp>
        <p:nvSpPr>
          <p:cNvPr id="2" name="object 6">
            <a:extLst>
              <a:ext uri="{FF2B5EF4-FFF2-40B4-BE49-F238E27FC236}">
                <a16:creationId xmlns:a16="http://schemas.microsoft.com/office/drawing/2014/main" id="{A5EC8831-B5A3-1F9E-5E0B-41EBD0B44277}"/>
              </a:ext>
            </a:extLst>
          </p:cNvPr>
          <p:cNvSpPr/>
          <p:nvPr userDrawn="1"/>
        </p:nvSpPr>
        <p:spPr>
          <a:xfrm>
            <a:off x="121024" y="162299"/>
            <a:ext cx="4114069" cy="6533401"/>
          </a:xfrm>
          <a:custGeom>
            <a:avLst/>
            <a:gdLst/>
            <a:ahLst/>
            <a:cxnLst/>
            <a:rect l="l" t="t" r="r" b="b"/>
            <a:pathLst>
              <a:path w="5233035" h="7796530">
                <a:moveTo>
                  <a:pt x="4918499" y="0"/>
                </a:moveTo>
                <a:lnTo>
                  <a:pt x="314126" y="0"/>
                </a:lnTo>
                <a:lnTo>
                  <a:pt x="267706" y="3405"/>
                </a:lnTo>
                <a:lnTo>
                  <a:pt x="223400" y="13299"/>
                </a:lnTo>
                <a:lnTo>
                  <a:pt x="181696" y="29194"/>
                </a:lnTo>
                <a:lnTo>
                  <a:pt x="143079" y="50606"/>
                </a:lnTo>
                <a:lnTo>
                  <a:pt x="108034" y="77048"/>
                </a:lnTo>
                <a:lnTo>
                  <a:pt x="77048" y="108034"/>
                </a:lnTo>
                <a:lnTo>
                  <a:pt x="50606" y="143079"/>
                </a:lnTo>
                <a:lnTo>
                  <a:pt x="29194" y="181696"/>
                </a:lnTo>
                <a:lnTo>
                  <a:pt x="13299" y="223400"/>
                </a:lnTo>
                <a:lnTo>
                  <a:pt x="3405" y="267706"/>
                </a:lnTo>
                <a:lnTo>
                  <a:pt x="0" y="314126"/>
                </a:lnTo>
                <a:lnTo>
                  <a:pt x="0" y="7481897"/>
                </a:lnTo>
                <a:lnTo>
                  <a:pt x="3405" y="7528318"/>
                </a:lnTo>
                <a:lnTo>
                  <a:pt x="13299" y="7572623"/>
                </a:lnTo>
                <a:lnTo>
                  <a:pt x="29194" y="7614327"/>
                </a:lnTo>
                <a:lnTo>
                  <a:pt x="50606" y="7652945"/>
                </a:lnTo>
                <a:lnTo>
                  <a:pt x="77048" y="7687989"/>
                </a:lnTo>
                <a:lnTo>
                  <a:pt x="108034" y="7718976"/>
                </a:lnTo>
                <a:lnTo>
                  <a:pt x="143079" y="7745417"/>
                </a:lnTo>
                <a:lnTo>
                  <a:pt x="181696" y="7766829"/>
                </a:lnTo>
                <a:lnTo>
                  <a:pt x="223400" y="7782724"/>
                </a:lnTo>
                <a:lnTo>
                  <a:pt x="267706" y="7792618"/>
                </a:lnTo>
                <a:lnTo>
                  <a:pt x="314126" y="7796024"/>
                </a:lnTo>
                <a:lnTo>
                  <a:pt x="4918499" y="7796024"/>
                </a:lnTo>
                <a:lnTo>
                  <a:pt x="4964919" y="7792618"/>
                </a:lnTo>
                <a:lnTo>
                  <a:pt x="5009225" y="7782724"/>
                </a:lnTo>
                <a:lnTo>
                  <a:pt x="5050929" y="7766829"/>
                </a:lnTo>
                <a:lnTo>
                  <a:pt x="5089546" y="7745417"/>
                </a:lnTo>
                <a:lnTo>
                  <a:pt x="5124591" y="7718976"/>
                </a:lnTo>
                <a:lnTo>
                  <a:pt x="5155577" y="7687989"/>
                </a:lnTo>
                <a:lnTo>
                  <a:pt x="5182019" y="7652945"/>
                </a:lnTo>
                <a:lnTo>
                  <a:pt x="5203431" y="7614327"/>
                </a:lnTo>
                <a:lnTo>
                  <a:pt x="5219326" y="7572623"/>
                </a:lnTo>
                <a:lnTo>
                  <a:pt x="5229220" y="7528318"/>
                </a:lnTo>
                <a:lnTo>
                  <a:pt x="5232626" y="7481897"/>
                </a:lnTo>
                <a:lnTo>
                  <a:pt x="5232626" y="314126"/>
                </a:lnTo>
                <a:lnTo>
                  <a:pt x="5229220" y="267706"/>
                </a:lnTo>
                <a:lnTo>
                  <a:pt x="5219326" y="223400"/>
                </a:lnTo>
                <a:lnTo>
                  <a:pt x="5203431" y="181696"/>
                </a:lnTo>
                <a:lnTo>
                  <a:pt x="5182019" y="143079"/>
                </a:lnTo>
                <a:lnTo>
                  <a:pt x="5155577" y="108034"/>
                </a:lnTo>
                <a:lnTo>
                  <a:pt x="5124591" y="77048"/>
                </a:lnTo>
                <a:lnTo>
                  <a:pt x="5089546" y="50606"/>
                </a:lnTo>
                <a:lnTo>
                  <a:pt x="5050929" y="29194"/>
                </a:lnTo>
                <a:lnTo>
                  <a:pt x="5009225" y="13299"/>
                </a:lnTo>
                <a:lnTo>
                  <a:pt x="4964919" y="3405"/>
                </a:lnTo>
                <a:lnTo>
                  <a:pt x="4918499" y="0"/>
                </a:lnTo>
                <a:close/>
              </a:path>
            </a:pathLst>
          </a:custGeom>
          <a:solidFill>
            <a:srgbClr val="F2F1EF">
              <a:alpha val="59999"/>
            </a:srgbClr>
          </a:solidFill>
        </p:spPr>
        <p:txBody>
          <a:bodyPr wrap="square" lIns="0" tIns="0" rIns="0" bIns="0" rtlCol="0"/>
          <a:lstStyle/>
          <a:p>
            <a:endParaRPr>
              <a:latin typeface="Tenorite" pitchFamily="2" charset="0"/>
            </a:endParaRPr>
          </a:p>
        </p:txBody>
      </p:sp>
      <p:sp>
        <p:nvSpPr>
          <p:cNvPr id="3" name="object 7">
            <a:extLst>
              <a:ext uri="{FF2B5EF4-FFF2-40B4-BE49-F238E27FC236}">
                <a16:creationId xmlns:a16="http://schemas.microsoft.com/office/drawing/2014/main" id="{9771CD75-C936-F564-3235-CAE93121D23A}"/>
              </a:ext>
            </a:extLst>
          </p:cNvPr>
          <p:cNvSpPr/>
          <p:nvPr userDrawn="1"/>
        </p:nvSpPr>
        <p:spPr>
          <a:xfrm>
            <a:off x="4440232" y="162299"/>
            <a:ext cx="7630744" cy="6533401"/>
          </a:xfrm>
          <a:prstGeom prst="roundRect">
            <a:avLst>
              <a:gd name="adj" fmla="val 5295"/>
            </a:avLst>
          </a:prstGeom>
          <a:solidFill>
            <a:srgbClr val="F2F1EF">
              <a:alpha val="31999"/>
            </a:srgbClr>
          </a:solidFill>
        </p:spPr>
        <p:txBody>
          <a:bodyPr wrap="square" lIns="0" tIns="0" rIns="0" bIns="0" rtlCol="0"/>
          <a:lstStyle/>
          <a:p>
            <a:endParaRPr>
              <a:latin typeface="Tenorite" pitchFamily="2" charset="0"/>
            </a:endParaRPr>
          </a:p>
        </p:txBody>
      </p:sp>
      <p:sp>
        <p:nvSpPr>
          <p:cNvPr id="4" name="object 9">
            <a:extLst>
              <a:ext uri="{FF2B5EF4-FFF2-40B4-BE49-F238E27FC236}">
                <a16:creationId xmlns:a16="http://schemas.microsoft.com/office/drawing/2014/main" id="{F2B33C01-F9EB-2B5C-8CB7-5BFD1E0E54D2}"/>
              </a:ext>
            </a:extLst>
          </p:cNvPr>
          <p:cNvSpPr txBox="1"/>
          <p:nvPr userDrawn="1"/>
        </p:nvSpPr>
        <p:spPr>
          <a:xfrm>
            <a:off x="695325" y="2964369"/>
            <a:ext cx="2959047" cy="2036455"/>
          </a:xfrm>
          <a:prstGeom prst="rect">
            <a:avLst/>
          </a:prstGeom>
        </p:spPr>
        <p:txBody>
          <a:bodyPr vert="horz" wrap="square" lIns="0" tIns="0" rIns="0" bIns="0" rtlCol="0">
            <a:spAutoFit/>
          </a:bodyPr>
          <a:lstStyle/>
          <a:p>
            <a:pPr marL="0">
              <a:lnSpc>
                <a:spcPts val="3600"/>
              </a:lnSpc>
              <a:spcBef>
                <a:spcPts val="0"/>
              </a:spcBef>
              <a:spcAft>
                <a:spcPts val="1000"/>
              </a:spcAft>
            </a:pPr>
            <a:r>
              <a:rPr lang="en-GB" sz="3200" spc="0">
                <a:solidFill>
                  <a:srgbClr val="121215"/>
                </a:solidFill>
                <a:latin typeface="Tenorite" pitchFamily="2" charset="0"/>
                <a:cs typeface="Axiforma Medium"/>
              </a:rPr>
              <a:t>Challenges </a:t>
            </a:r>
            <a:br>
              <a:rPr lang="en-GB" sz="3200" spc="0">
                <a:solidFill>
                  <a:srgbClr val="121215"/>
                </a:solidFill>
                <a:latin typeface="Tenorite" pitchFamily="2" charset="0"/>
                <a:cs typeface="Axiforma Medium"/>
              </a:rPr>
            </a:br>
            <a:r>
              <a:rPr lang="en-GB" sz="3200" spc="0">
                <a:solidFill>
                  <a:srgbClr val="121215"/>
                </a:solidFill>
                <a:latin typeface="Tenorite" pitchFamily="2" charset="0"/>
                <a:cs typeface="Axiforma Medium"/>
              </a:rPr>
              <a:t>and objectives</a:t>
            </a:r>
          </a:p>
          <a:p>
            <a:pPr marL="0" marR="5080" algn="l" defTabSz="914400" rtl="0" eaLnBrk="1" latinLnBrk="0" hangingPunct="1">
              <a:lnSpc>
                <a:spcPct val="100000"/>
              </a:lnSpc>
              <a:spcBef>
                <a:spcPts val="0"/>
              </a:spcBef>
            </a:pPr>
            <a:r>
              <a:rPr lang="en-GB" sz="1600" kern="1200" spc="0">
                <a:solidFill>
                  <a:srgbClr val="121215"/>
                </a:solidFill>
                <a:latin typeface="Tenorite" pitchFamily="2" charset="0"/>
                <a:ea typeface="+mn-ea"/>
              </a:rPr>
              <a:t>Describe a specific challenge you've been trying to solve. What were the biggest pain points of your previous processes?</a:t>
            </a:r>
          </a:p>
        </p:txBody>
      </p:sp>
      <p:sp>
        <p:nvSpPr>
          <p:cNvPr id="8" name="object 12">
            <a:extLst>
              <a:ext uri="{FF2B5EF4-FFF2-40B4-BE49-F238E27FC236}">
                <a16:creationId xmlns:a16="http://schemas.microsoft.com/office/drawing/2014/main" id="{ED6117DF-5EAB-59C4-70ED-15E3B2302B17}"/>
              </a:ext>
            </a:extLst>
          </p:cNvPr>
          <p:cNvSpPr txBox="1"/>
          <p:nvPr userDrawn="1"/>
        </p:nvSpPr>
        <p:spPr>
          <a:xfrm>
            <a:off x="695325" y="608921"/>
            <a:ext cx="575190" cy="646331"/>
          </a:xfrm>
          <a:prstGeom prst="rect">
            <a:avLst/>
          </a:prstGeom>
        </p:spPr>
        <p:txBody>
          <a:bodyPr vert="horz" wrap="square" lIns="0" tIns="15240" rIns="0" bIns="0" rtlCol="0">
            <a:spAutoFit/>
          </a:bodyPr>
          <a:lstStyle/>
          <a:p>
            <a:pPr marL="12700">
              <a:lnSpc>
                <a:spcPct val="100000"/>
              </a:lnSpc>
              <a:spcBef>
                <a:spcPts val="120"/>
              </a:spcBef>
            </a:pPr>
            <a:r>
              <a:rPr sz="4100" spc="-125">
                <a:solidFill>
                  <a:srgbClr val="FF6426"/>
                </a:solidFill>
                <a:latin typeface="Tenorite" pitchFamily="2" charset="0"/>
                <a:cs typeface="Chivo Medium Regular"/>
              </a:rPr>
              <a:t>01</a:t>
            </a:r>
            <a:endParaRPr sz="4100">
              <a:latin typeface="Tenorite" pitchFamily="2" charset="0"/>
              <a:cs typeface="Chivo Medium Regular"/>
            </a:endParaRPr>
          </a:p>
        </p:txBody>
      </p:sp>
      <p:sp>
        <p:nvSpPr>
          <p:cNvPr id="23" name="TextBox 22">
            <a:extLst>
              <a:ext uri="{FF2B5EF4-FFF2-40B4-BE49-F238E27FC236}">
                <a16:creationId xmlns:a16="http://schemas.microsoft.com/office/drawing/2014/main" id="{139AED2D-E2C3-AD56-F886-787887D8A5F9}"/>
              </a:ext>
            </a:extLst>
          </p:cNvPr>
          <p:cNvSpPr txBox="1"/>
          <p:nvPr userDrawn="1"/>
        </p:nvSpPr>
        <p:spPr>
          <a:xfrm>
            <a:off x="5020952" y="6255092"/>
            <a:ext cx="4125575" cy="161583"/>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050" b="0" i="1" kern="1200">
                <a:solidFill>
                  <a:schemeClr val="bg1">
                    <a:lumMod val="65000"/>
                  </a:schemeClr>
                </a:solidFill>
                <a:latin typeface="Tenorite" pitchFamily="2" charset="0"/>
                <a:ea typeface="Inter" panose="02000503000000020004" pitchFamily="2" charset="0"/>
                <a:cs typeface="+mn-cs"/>
              </a:rPr>
              <a:t>100-200 words preferred</a:t>
            </a:r>
          </a:p>
        </p:txBody>
      </p:sp>
      <p:sp>
        <p:nvSpPr>
          <p:cNvPr id="26" name="Text Placeholder 25">
            <a:extLst>
              <a:ext uri="{FF2B5EF4-FFF2-40B4-BE49-F238E27FC236}">
                <a16:creationId xmlns:a16="http://schemas.microsoft.com/office/drawing/2014/main" id="{DA573912-DDCB-7C36-1321-073F14620B80}"/>
              </a:ext>
            </a:extLst>
          </p:cNvPr>
          <p:cNvSpPr>
            <a:spLocks noGrp="1"/>
          </p:cNvSpPr>
          <p:nvPr>
            <p:ph type="body" sz="quarter" idx="10"/>
          </p:nvPr>
        </p:nvSpPr>
        <p:spPr>
          <a:xfrm>
            <a:off x="5020952" y="728663"/>
            <a:ext cx="6475723" cy="5400674"/>
          </a:xfrm>
        </p:spPr>
        <p:txBody>
          <a:bodyPr>
            <a:normAutofit/>
          </a:bodyPr>
          <a:lstStyle>
            <a:lvl1pPr>
              <a:defRPr sz="1600">
                <a:latin typeface="Tenorite" pitchFamily="2" charset="0"/>
              </a:defRPr>
            </a:lvl1pPr>
            <a:lvl2pPr>
              <a:defRPr sz="1600">
                <a:latin typeface="Tenorite" pitchFamily="2" charset="0"/>
              </a:defRPr>
            </a:lvl2pPr>
            <a:lvl3pPr>
              <a:defRPr sz="1600">
                <a:latin typeface="Tenorite" pitchFamily="2" charset="0"/>
              </a:defRPr>
            </a:lvl3pPr>
            <a:lvl4pPr>
              <a:defRPr sz="1600">
                <a:latin typeface="Tenorite" pitchFamily="2" charset="0"/>
              </a:defRPr>
            </a:lvl4pPr>
            <a:lvl5pPr>
              <a:defRPr sz="1600">
                <a:latin typeface="Tenorit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72090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tion Slide 2 Unfold Awards">
    <p:bg>
      <p:bgPr>
        <a:solidFill>
          <a:srgbClr val="E0DAD7"/>
        </a:solidFill>
        <a:effectLst/>
      </p:bgPr>
    </p:bg>
    <p:spTree>
      <p:nvGrpSpPr>
        <p:cNvPr id="1" name=""/>
        <p:cNvGrpSpPr/>
        <p:nvPr/>
      </p:nvGrpSpPr>
      <p:grpSpPr>
        <a:xfrm>
          <a:off x="0" y="0"/>
          <a:ext cx="0" cy="0"/>
          <a:chOff x="0" y="0"/>
          <a:chExt cx="0" cy="0"/>
        </a:xfrm>
      </p:grpSpPr>
      <p:sp>
        <p:nvSpPr>
          <p:cNvPr id="5" name="object 7">
            <a:extLst>
              <a:ext uri="{FF2B5EF4-FFF2-40B4-BE49-F238E27FC236}">
                <a16:creationId xmlns:a16="http://schemas.microsoft.com/office/drawing/2014/main" id="{B83399D6-5BD5-C6BC-8E09-C256E4FC4563}"/>
              </a:ext>
            </a:extLst>
          </p:cNvPr>
          <p:cNvSpPr/>
          <p:nvPr userDrawn="1"/>
        </p:nvSpPr>
        <p:spPr>
          <a:xfrm>
            <a:off x="4440232" y="162299"/>
            <a:ext cx="7630744" cy="6533401"/>
          </a:xfrm>
          <a:prstGeom prst="roundRect">
            <a:avLst>
              <a:gd name="adj" fmla="val 5295"/>
            </a:avLst>
          </a:prstGeom>
          <a:solidFill>
            <a:srgbClr val="F2F1EF">
              <a:alpha val="31999"/>
            </a:srgbClr>
          </a:solidFill>
        </p:spPr>
        <p:txBody>
          <a:bodyPr wrap="square" lIns="0" tIns="0" rIns="0" bIns="0" rtlCol="0"/>
          <a:lstStyle/>
          <a:p>
            <a:endParaRPr>
              <a:latin typeface="Tenorite" pitchFamily="2" charset="0"/>
            </a:endParaRPr>
          </a:p>
        </p:txBody>
      </p:sp>
      <p:sp>
        <p:nvSpPr>
          <p:cNvPr id="2" name="object 6">
            <a:extLst>
              <a:ext uri="{FF2B5EF4-FFF2-40B4-BE49-F238E27FC236}">
                <a16:creationId xmlns:a16="http://schemas.microsoft.com/office/drawing/2014/main" id="{727691E5-A411-812B-F55C-EA443EF3FBF4}"/>
              </a:ext>
            </a:extLst>
          </p:cNvPr>
          <p:cNvSpPr/>
          <p:nvPr userDrawn="1"/>
        </p:nvSpPr>
        <p:spPr>
          <a:xfrm>
            <a:off x="121024" y="162299"/>
            <a:ext cx="4114069" cy="6533401"/>
          </a:xfrm>
          <a:custGeom>
            <a:avLst/>
            <a:gdLst/>
            <a:ahLst/>
            <a:cxnLst/>
            <a:rect l="l" t="t" r="r" b="b"/>
            <a:pathLst>
              <a:path w="5233035" h="7796530">
                <a:moveTo>
                  <a:pt x="4918499" y="0"/>
                </a:moveTo>
                <a:lnTo>
                  <a:pt x="314126" y="0"/>
                </a:lnTo>
                <a:lnTo>
                  <a:pt x="267706" y="3405"/>
                </a:lnTo>
                <a:lnTo>
                  <a:pt x="223400" y="13299"/>
                </a:lnTo>
                <a:lnTo>
                  <a:pt x="181696" y="29194"/>
                </a:lnTo>
                <a:lnTo>
                  <a:pt x="143079" y="50606"/>
                </a:lnTo>
                <a:lnTo>
                  <a:pt x="108034" y="77048"/>
                </a:lnTo>
                <a:lnTo>
                  <a:pt x="77048" y="108034"/>
                </a:lnTo>
                <a:lnTo>
                  <a:pt x="50606" y="143079"/>
                </a:lnTo>
                <a:lnTo>
                  <a:pt x="29194" y="181696"/>
                </a:lnTo>
                <a:lnTo>
                  <a:pt x="13299" y="223400"/>
                </a:lnTo>
                <a:lnTo>
                  <a:pt x="3405" y="267706"/>
                </a:lnTo>
                <a:lnTo>
                  <a:pt x="0" y="314126"/>
                </a:lnTo>
                <a:lnTo>
                  <a:pt x="0" y="7481897"/>
                </a:lnTo>
                <a:lnTo>
                  <a:pt x="3405" y="7528318"/>
                </a:lnTo>
                <a:lnTo>
                  <a:pt x="13299" y="7572623"/>
                </a:lnTo>
                <a:lnTo>
                  <a:pt x="29194" y="7614327"/>
                </a:lnTo>
                <a:lnTo>
                  <a:pt x="50606" y="7652945"/>
                </a:lnTo>
                <a:lnTo>
                  <a:pt x="77048" y="7687989"/>
                </a:lnTo>
                <a:lnTo>
                  <a:pt x="108034" y="7718976"/>
                </a:lnTo>
                <a:lnTo>
                  <a:pt x="143079" y="7745417"/>
                </a:lnTo>
                <a:lnTo>
                  <a:pt x="181696" y="7766829"/>
                </a:lnTo>
                <a:lnTo>
                  <a:pt x="223400" y="7782724"/>
                </a:lnTo>
                <a:lnTo>
                  <a:pt x="267706" y="7792618"/>
                </a:lnTo>
                <a:lnTo>
                  <a:pt x="314126" y="7796024"/>
                </a:lnTo>
                <a:lnTo>
                  <a:pt x="4918499" y="7796024"/>
                </a:lnTo>
                <a:lnTo>
                  <a:pt x="4964919" y="7792618"/>
                </a:lnTo>
                <a:lnTo>
                  <a:pt x="5009225" y="7782724"/>
                </a:lnTo>
                <a:lnTo>
                  <a:pt x="5050929" y="7766829"/>
                </a:lnTo>
                <a:lnTo>
                  <a:pt x="5089546" y="7745417"/>
                </a:lnTo>
                <a:lnTo>
                  <a:pt x="5124591" y="7718976"/>
                </a:lnTo>
                <a:lnTo>
                  <a:pt x="5155577" y="7687989"/>
                </a:lnTo>
                <a:lnTo>
                  <a:pt x="5182019" y="7652945"/>
                </a:lnTo>
                <a:lnTo>
                  <a:pt x="5203431" y="7614327"/>
                </a:lnTo>
                <a:lnTo>
                  <a:pt x="5219326" y="7572623"/>
                </a:lnTo>
                <a:lnTo>
                  <a:pt x="5229220" y="7528318"/>
                </a:lnTo>
                <a:lnTo>
                  <a:pt x="5232626" y="7481897"/>
                </a:lnTo>
                <a:lnTo>
                  <a:pt x="5232626" y="314126"/>
                </a:lnTo>
                <a:lnTo>
                  <a:pt x="5229220" y="267706"/>
                </a:lnTo>
                <a:lnTo>
                  <a:pt x="5219326" y="223400"/>
                </a:lnTo>
                <a:lnTo>
                  <a:pt x="5203431" y="181696"/>
                </a:lnTo>
                <a:lnTo>
                  <a:pt x="5182019" y="143079"/>
                </a:lnTo>
                <a:lnTo>
                  <a:pt x="5155577" y="108034"/>
                </a:lnTo>
                <a:lnTo>
                  <a:pt x="5124591" y="77048"/>
                </a:lnTo>
                <a:lnTo>
                  <a:pt x="5089546" y="50606"/>
                </a:lnTo>
                <a:lnTo>
                  <a:pt x="5050929" y="29194"/>
                </a:lnTo>
                <a:lnTo>
                  <a:pt x="5009225" y="13299"/>
                </a:lnTo>
                <a:lnTo>
                  <a:pt x="4964919" y="3405"/>
                </a:lnTo>
                <a:lnTo>
                  <a:pt x="4918499" y="0"/>
                </a:lnTo>
                <a:close/>
              </a:path>
            </a:pathLst>
          </a:custGeom>
          <a:solidFill>
            <a:srgbClr val="F2F1EF">
              <a:alpha val="59999"/>
            </a:srgbClr>
          </a:solidFill>
        </p:spPr>
        <p:txBody>
          <a:bodyPr wrap="square" lIns="0" tIns="0" rIns="0" bIns="0" rtlCol="0"/>
          <a:lstStyle/>
          <a:p>
            <a:endParaRPr>
              <a:latin typeface="Tenorite" pitchFamily="2" charset="0"/>
            </a:endParaRPr>
          </a:p>
        </p:txBody>
      </p:sp>
      <p:sp>
        <p:nvSpPr>
          <p:cNvPr id="4" name="object 9">
            <a:extLst>
              <a:ext uri="{FF2B5EF4-FFF2-40B4-BE49-F238E27FC236}">
                <a16:creationId xmlns:a16="http://schemas.microsoft.com/office/drawing/2014/main" id="{789EE61D-016C-C1A1-28F6-13427398B16E}"/>
              </a:ext>
            </a:extLst>
          </p:cNvPr>
          <p:cNvSpPr txBox="1"/>
          <p:nvPr userDrawn="1"/>
        </p:nvSpPr>
        <p:spPr>
          <a:xfrm>
            <a:off x="695325" y="2964369"/>
            <a:ext cx="2959047" cy="2934137"/>
          </a:xfrm>
          <a:prstGeom prst="rect">
            <a:avLst/>
          </a:prstGeom>
        </p:spPr>
        <p:txBody>
          <a:bodyPr vert="horz" wrap="square" lIns="0" tIns="0" rIns="0" bIns="0" rtlCol="0">
            <a:spAutoFit/>
          </a:bodyPr>
          <a:lstStyle/>
          <a:p>
            <a:pPr marL="0" algn="l" defTabSz="914400" rtl="0" eaLnBrk="1" latinLnBrk="0" hangingPunct="1">
              <a:lnSpc>
                <a:spcPts val="3600"/>
              </a:lnSpc>
              <a:spcBef>
                <a:spcPts val="0"/>
              </a:spcBef>
              <a:spcAft>
                <a:spcPts val="1000"/>
              </a:spcAft>
            </a:pPr>
            <a:r>
              <a:rPr lang="en-GB" sz="3200" kern="1200" spc="0">
                <a:solidFill>
                  <a:srgbClr val="121215"/>
                </a:solidFill>
                <a:latin typeface="Tenorite" pitchFamily="2" charset="0"/>
                <a:ea typeface="+mn-ea"/>
                <a:cs typeface="Axiforma Medium"/>
              </a:rPr>
              <a:t>Solution</a:t>
            </a:r>
          </a:p>
          <a:p>
            <a:pPr marL="0" marR="5080" algn="l" defTabSz="914400" rtl="0" eaLnBrk="1" latinLnBrk="0" hangingPunct="1">
              <a:lnSpc>
                <a:spcPct val="100000"/>
              </a:lnSpc>
              <a:spcBef>
                <a:spcPts val="0"/>
              </a:spcBef>
              <a:spcAft>
                <a:spcPts val="1000"/>
              </a:spcAft>
            </a:pPr>
            <a:r>
              <a:rPr lang="en-GB" sz="1600" kern="1200" spc="0">
                <a:solidFill>
                  <a:srgbClr val="121215"/>
                </a:solidFill>
                <a:latin typeface="Tenorite" pitchFamily="2" charset="0"/>
                <a:ea typeface="+mn-ea"/>
              </a:rPr>
              <a:t>What was your innovative approach to the challenge and what is the process now? Don't be afraid to go into specifics – detail is good.</a:t>
            </a:r>
          </a:p>
          <a:p>
            <a:pPr marL="0" marR="5080" algn="l" defTabSz="914400" rtl="0" eaLnBrk="1" latinLnBrk="0" hangingPunct="1">
              <a:lnSpc>
                <a:spcPct val="100000"/>
              </a:lnSpc>
              <a:spcBef>
                <a:spcPts val="0"/>
              </a:spcBef>
              <a:spcAft>
                <a:spcPts val="1000"/>
              </a:spcAft>
            </a:pPr>
            <a:r>
              <a:rPr lang="en-GB" sz="1600" b="1" kern="1200" spc="0">
                <a:solidFill>
                  <a:srgbClr val="121215"/>
                </a:solidFill>
                <a:latin typeface="Tenorite" pitchFamily="2" charset="0"/>
                <a:ea typeface="+mn-ea"/>
              </a:rPr>
              <a:t>Important: </a:t>
            </a:r>
            <a:r>
              <a:rPr lang="en-GB" sz="1600" kern="1200" spc="0">
                <a:solidFill>
                  <a:srgbClr val="121215"/>
                </a:solidFill>
                <a:latin typeface="Tenorite" pitchFamily="2" charset="0"/>
                <a:ea typeface="+mn-ea"/>
              </a:rPr>
              <a:t>please highlight any Mews features or integration partners that helped make a difference.</a:t>
            </a:r>
          </a:p>
        </p:txBody>
      </p:sp>
      <p:sp>
        <p:nvSpPr>
          <p:cNvPr id="8" name="object 12">
            <a:extLst>
              <a:ext uri="{FF2B5EF4-FFF2-40B4-BE49-F238E27FC236}">
                <a16:creationId xmlns:a16="http://schemas.microsoft.com/office/drawing/2014/main" id="{73E25723-2E5E-9CD6-9F8D-C24BA4E60BA9}"/>
              </a:ext>
            </a:extLst>
          </p:cNvPr>
          <p:cNvSpPr txBox="1"/>
          <p:nvPr userDrawn="1"/>
        </p:nvSpPr>
        <p:spPr>
          <a:xfrm>
            <a:off x="695325" y="608921"/>
            <a:ext cx="575190" cy="646331"/>
          </a:xfrm>
          <a:prstGeom prst="rect">
            <a:avLst/>
          </a:prstGeom>
        </p:spPr>
        <p:txBody>
          <a:bodyPr vert="horz" wrap="square" lIns="0" tIns="15240" rIns="0" bIns="0" rtlCol="0">
            <a:spAutoFit/>
          </a:bodyPr>
          <a:lstStyle/>
          <a:p>
            <a:pPr marL="12700">
              <a:lnSpc>
                <a:spcPct val="100000"/>
              </a:lnSpc>
              <a:spcBef>
                <a:spcPts val="120"/>
              </a:spcBef>
            </a:pPr>
            <a:r>
              <a:rPr sz="4100" spc="-125">
                <a:solidFill>
                  <a:srgbClr val="FF6426"/>
                </a:solidFill>
                <a:latin typeface="Tenorite" pitchFamily="2" charset="0"/>
                <a:cs typeface="Chivo Medium Regular"/>
              </a:rPr>
              <a:t>0</a:t>
            </a:r>
            <a:r>
              <a:rPr lang="en-GB" sz="4100" spc="-125">
                <a:solidFill>
                  <a:srgbClr val="FF6426"/>
                </a:solidFill>
                <a:latin typeface="Tenorite" pitchFamily="2" charset="0"/>
                <a:cs typeface="Chivo Medium Regular"/>
              </a:rPr>
              <a:t>2</a:t>
            </a:r>
            <a:endParaRPr sz="4100">
              <a:latin typeface="Tenorite" pitchFamily="2" charset="0"/>
              <a:cs typeface="Chivo Medium Regular"/>
            </a:endParaRPr>
          </a:p>
        </p:txBody>
      </p:sp>
      <p:sp>
        <p:nvSpPr>
          <p:cNvPr id="17" name="TextBox 16">
            <a:extLst>
              <a:ext uri="{FF2B5EF4-FFF2-40B4-BE49-F238E27FC236}">
                <a16:creationId xmlns:a16="http://schemas.microsoft.com/office/drawing/2014/main" id="{C02DA02F-E402-235C-7FE1-0CBC28A9AD6C}"/>
              </a:ext>
            </a:extLst>
          </p:cNvPr>
          <p:cNvSpPr txBox="1"/>
          <p:nvPr userDrawn="1"/>
        </p:nvSpPr>
        <p:spPr>
          <a:xfrm>
            <a:off x="5020952" y="6255092"/>
            <a:ext cx="4125575" cy="161583"/>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050" b="0" i="1" kern="1200">
                <a:solidFill>
                  <a:schemeClr val="bg1">
                    <a:lumMod val="65000"/>
                  </a:schemeClr>
                </a:solidFill>
                <a:latin typeface="Tenorite" pitchFamily="2" charset="0"/>
                <a:ea typeface="Inter" panose="02000503000000020004" pitchFamily="2" charset="0"/>
                <a:cs typeface="+mn-cs"/>
              </a:rPr>
              <a:t>100-200 words preferred</a:t>
            </a:r>
          </a:p>
        </p:txBody>
      </p:sp>
      <p:sp>
        <p:nvSpPr>
          <p:cNvPr id="18" name="Text Placeholder 25">
            <a:extLst>
              <a:ext uri="{FF2B5EF4-FFF2-40B4-BE49-F238E27FC236}">
                <a16:creationId xmlns:a16="http://schemas.microsoft.com/office/drawing/2014/main" id="{0A940DBA-985A-9A31-9D83-4711C958C2A7}"/>
              </a:ext>
            </a:extLst>
          </p:cNvPr>
          <p:cNvSpPr>
            <a:spLocks noGrp="1"/>
          </p:cNvSpPr>
          <p:nvPr>
            <p:ph type="body" sz="quarter" idx="11"/>
          </p:nvPr>
        </p:nvSpPr>
        <p:spPr>
          <a:xfrm>
            <a:off x="5020952" y="728663"/>
            <a:ext cx="6451911" cy="5400674"/>
          </a:xfrm>
        </p:spPr>
        <p:txBody>
          <a:bodyPr>
            <a:normAutofit/>
          </a:bodyPr>
          <a:lstStyle>
            <a:lvl1pPr>
              <a:defRPr sz="1600">
                <a:latin typeface="Tenorite" pitchFamily="2" charset="0"/>
              </a:defRPr>
            </a:lvl1pPr>
            <a:lvl2pPr>
              <a:defRPr sz="1600">
                <a:latin typeface="Tenorite" pitchFamily="2" charset="0"/>
              </a:defRPr>
            </a:lvl2pPr>
            <a:lvl3pPr>
              <a:defRPr sz="1600">
                <a:latin typeface="Tenorite" pitchFamily="2" charset="0"/>
              </a:defRPr>
            </a:lvl3pPr>
            <a:lvl4pPr>
              <a:defRPr sz="1600">
                <a:latin typeface="Tenorite" pitchFamily="2" charset="0"/>
              </a:defRPr>
            </a:lvl4pPr>
            <a:lvl5pPr>
              <a:defRPr sz="1600">
                <a:latin typeface="Tenorit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24560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estion Slide 3 Unfold Awards">
    <p:bg>
      <p:bgPr>
        <a:solidFill>
          <a:srgbClr val="E0DAD7"/>
        </a:solidFill>
        <a:effectLst/>
      </p:bgPr>
    </p:bg>
    <p:spTree>
      <p:nvGrpSpPr>
        <p:cNvPr id="1" name=""/>
        <p:cNvGrpSpPr/>
        <p:nvPr/>
      </p:nvGrpSpPr>
      <p:grpSpPr>
        <a:xfrm>
          <a:off x="0" y="0"/>
          <a:ext cx="0" cy="0"/>
          <a:chOff x="0" y="0"/>
          <a:chExt cx="0" cy="0"/>
        </a:xfrm>
      </p:grpSpPr>
      <p:sp>
        <p:nvSpPr>
          <p:cNvPr id="5" name="object 7">
            <a:extLst>
              <a:ext uri="{FF2B5EF4-FFF2-40B4-BE49-F238E27FC236}">
                <a16:creationId xmlns:a16="http://schemas.microsoft.com/office/drawing/2014/main" id="{DD7BE6B2-DD32-555F-B5BE-467977E607E0}"/>
              </a:ext>
            </a:extLst>
          </p:cNvPr>
          <p:cNvSpPr/>
          <p:nvPr userDrawn="1"/>
        </p:nvSpPr>
        <p:spPr>
          <a:xfrm>
            <a:off x="4440232" y="162299"/>
            <a:ext cx="7630744" cy="6533401"/>
          </a:xfrm>
          <a:prstGeom prst="roundRect">
            <a:avLst>
              <a:gd name="adj" fmla="val 5295"/>
            </a:avLst>
          </a:prstGeom>
          <a:solidFill>
            <a:srgbClr val="F2F1EF">
              <a:alpha val="31999"/>
            </a:srgbClr>
          </a:solidFill>
        </p:spPr>
        <p:txBody>
          <a:bodyPr wrap="square" lIns="0" tIns="0" rIns="0" bIns="0" rtlCol="0"/>
          <a:lstStyle/>
          <a:p>
            <a:endParaRPr>
              <a:latin typeface="Tenorite" pitchFamily="2" charset="0"/>
            </a:endParaRPr>
          </a:p>
        </p:txBody>
      </p:sp>
      <p:sp>
        <p:nvSpPr>
          <p:cNvPr id="2" name="object 6">
            <a:extLst>
              <a:ext uri="{FF2B5EF4-FFF2-40B4-BE49-F238E27FC236}">
                <a16:creationId xmlns:a16="http://schemas.microsoft.com/office/drawing/2014/main" id="{A3E031F8-48AF-E493-F3AB-AB44C9F12337}"/>
              </a:ext>
            </a:extLst>
          </p:cNvPr>
          <p:cNvSpPr/>
          <p:nvPr userDrawn="1"/>
        </p:nvSpPr>
        <p:spPr>
          <a:xfrm>
            <a:off x="121024" y="162299"/>
            <a:ext cx="4114069" cy="6533401"/>
          </a:xfrm>
          <a:custGeom>
            <a:avLst/>
            <a:gdLst/>
            <a:ahLst/>
            <a:cxnLst/>
            <a:rect l="l" t="t" r="r" b="b"/>
            <a:pathLst>
              <a:path w="5233035" h="7796530">
                <a:moveTo>
                  <a:pt x="4918499" y="0"/>
                </a:moveTo>
                <a:lnTo>
                  <a:pt x="314126" y="0"/>
                </a:lnTo>
                <a:lnTo>
                  <a:pt x="267706" y="3405"/>
                </a:lnTo>
                <a:lnTo>
                  <a:pt x="223400" y="13299"/>
                </a:lnTo>
                <a:lnTo>
                  <a:pt x="181696" y="29194"/>
                </a:lnTo>
                <a:lnTo>
                  <a:pt x="143079" y="50606"/>
                </a:lnTo>
                <a:lnTo>
                  <a:pt x="108034" y="77048"/>
                </a:lnTo>
                <a:lnTo>
                  <a:pt x="77048" y="108034"/>
                </a:lnTo>
                <a:lnTo>
                  <a:pt x="50606" y="143079"/>
                </a:lnTo>
                <a:lnTo>
                  <a:pt x="29194" y="181696"/>
                </a:lnTo>
                <a:lnTo>
                  <a:pt x="13299" y="223400"/>
                </a:lnTo>
                <a:lnTo>
                  <a:pt x="3405" y="267706"/>
                </a:lnTo>
                <a:lnTo>
                  <a:pt x="0" y="314126"/>
                </a:lnTo>
                <a:lnTo>
                  <a:pt x="0" y="7481897"/>
                </a:lnTo>
                <a:lnTo>
                  <a:pt x="3405" y="7528318"/>
                </a:lnTo>
                <a:lnTo>
                  <a:pt x="13299" y="7572623"/>
                </a:lnTo>
                <a:lnTo>
                  <a:pt x="29194" y="7614327"/>
                </a:lnTo>
                <a:lnTo>
                  <a:pt x="50606" y="7652945"/>
                </a:lnTo>
                <a:lnTo>
                  <a:pt x="77048" y="7687989"/>
                </a:lnTo>
                <a:lnTo>
                  <a:pt x="108034" y="7718976"/>
                </a:lnTo>
                <a:lnTo>
                  <a:pt x="143079" y="7745417"/>
                </a:lnTo>
                <a:lnTo>
                  <a:pt x="181696" y="7766829"/>
                </a:lnTo>
                <a:lnTo>
                  <a:pt x="223400" y="7782724"/>
                </a:lnTo>
                <a:lnTo>
                  <a:pt x="267706" y="7792618"/>
                </a:lnTo>
                <a:lnTo>
                  <a:pt x="314126" y="7796024"/>
                </a:lnTo>
                <a:lnTo>
                  <a:pt x="4918499" y="7796024"/>
                </a:lnTo>
                <a:lnTo>
                  <a:pt x="4964919" y="7792618"/>
                </a:lnTo>
                <a:lnTo>
                  <a:pt x="5009225" y="7782724"/>
                </a:lnTo>
                <a:lnTo>
                  <a:pt x="5050929" y="7766829"/>
                </a:lnTo>
                <a:lnTo>
                  <a:pt x="5089546" y="7745417"/>
                </a:lnTo>
                <a:lnTo>
                  <a:pt x="5124591" y="7718976"/>
                </a:lnTo>
                <a:lnTo>
                  <a:pt x="5155577" y="7687989"/>
                </a:lnTo>
                <a:lnTo>
                  <a:pt x="5182019" y="7652945"/>
                </a:lnTo>
                <a:lnTo>
                  <a:pt x="5203431" y="7614327"/>
                </a:lnTo>
                <a:lnTo>
                  <a:pt x="5219326" y="7572623"/>
                </a:lnTo>
                <a:lnTo>
                  <a:pt x="5229220" y="7528318"/>
                </a:lnTo>
                <a:lnTo>
                  <a:pt x="5232626" y="7481897"/>
                </a:lnTo>
                <a:lnTo>
                  <a:pt x="5232626" y="314126"/>
                </a:lnTo>
                <a:lnTo>
                  <a:pt x="5229220" y="267706"/>
                </a:lnTo>
                <a:lnTo>
                  <a:pt x="5219326" y="223400"/>
                </a:lnTo>
                <a:lnTo>
                  <a:pt x="5203431" y="181696"/>
                </a:lnTo>
                <a:lnTo>
                  <a:pt x="5182019" y="143079"/>
                </a:lnTo>
                <a:lnTo>
                  <a:pt x="5155577" y="108034"/>
                </a:lnTo>
                <a:lnTo>
                  <a:pt x="5124591" y="77048"/>
                </a:lnTo>
                <a:lnTo>
                  <a:pt x="5089546" y="50606"/>
                </a:lnTo>
                <a:lnTo>
                  <a:pt x="5050929" y="29194"/>
                </a:lnTo>
                <a:lnTo>
                  <a:pt x="5009225" y="13299"/>
                </a:lnTo>
                <a:lnTo>
                  <a:pt x="4964919" y="3405"/>
                </a:lnTo>
                <a:lnTo>
                  <a:pt x="4918499" y="0"/>
                </a:lnTo>
                <a:close/>
              </a:path>
            </a:pathLst>
          </a:custGeom>
          <a:solidFill>
            <a:srgbClr val="F2F1EF">
              <a:alpha val="59999"/>
            </a:srgbClr>
          </a:solidFill>
        </p:spPr>
        <p:txBody>
          <a:bodyPr wrap="square" lIns="0" tIns="0" rIns="0" bIns="0" rtlCol="0"/>
          <a:lstStyle/>
          <a:p>
            <a:endParaRPr>
              <a:latin typeface="Tenorite" pitchFamily="2" charset="0"/>
            </a:endParaRPr>
          </a:p>
        </p:txBody>
      </p:sp>
      <p:sp>
        <p:nvSpPr>
          <p:cNvPr id="4" name="object 9">
            <a:extLst>
              <a:ext uri="{FF2B5EF4-FFF2-40B4-BE49-F238E27FC236}">
                <a16:creationId xmlns:a16="http://schemas.microsoft.com/office/drawing/2014/main" id="{088F7B68-64A3-01BB-A6CE-A0D25B9FAE29}"/>
              </a:ext>
            </a:extLst>
          </p:cNvPr>
          <p:cNvSpPr txBox="1"/>
          <p:nvPr userDrawn="1"/>
        </p:nvSpPr>
        <p:spPr>
          <a:xfrm>
            <a:off x="695325" y="2964369"/>
            <a:ext cx="2959047" cy="2036455"/>
          </a:xfrm>
          <a:prstGeom prst="rect">
            <a:avLst/>
          </a:prstGeom>
        </p:spPr>
        <p:txBody>
          <a:bodyPr vert="horz" wrap="square" lIns="0" tIns="0" rIns="0" bIns="0" rtlCol="0">
            <a:spAutoFit/>
          </a:bodyPr>
          <a:lstStyle/>
          <a:p>
            <a:pPr marL="0" algn="l" defTabSz="914400" rtl="0" eaLnBrk="1" latinLnBrk="0" hangingPunct="1">
              <a:lnSpc>
                <a:spcPts val="3600"/>
              </a:lnSpc>
              <a:spcBef>
                <a:spcPts val="0"/>
              </a:spcBef>
              <a:spcAft>
                <a:spcPts val="1000"/>
              </a:spcAft>
            </a:pPr>
            <a:r>
              <a:rPr lang="en-GB" sz="3200" kern="1200" spc="0">
                <a:solidFill>
                  <a:srgbClr val="121215"/>
                </a:solidFill>
                <a:latin typeface="Tenorite" pitchFamily="2" charset="0"/>
                <a:ea typeface="+mn-ea"/>
                <a:cs typeface="Axiforma Medium"/>
              </a:rPr>
              <a:t>Outcome and proof points</a:t>
            </a:r>
          </a:p>
          <a:p>
            <a:pPr marL="0" marR="5080" algn="l" defTabSz="914400" rtl="0" eaLnBrk="1" latinLnBrk="0" hangingPunct="1">
              <a:lnSpc>
                <a:spcPct val="100000"/>
              </a:lnSpc>
              <a:spcBef>
                <a:spcPts val="0"/>
              </a:spcBef>
              <a:spcAft>
                <a:spcPts val="1000"/>
              </a:spcAft>
            </a:pPr>
            <a:r>
              <a:rPr lang="en-GB" sz="1600" kern="1200" spc="0">
                <a:solidFill>
                  <a:srgbClr val="121215"/>
                </a:solidFill>
                <a:latin typeface="Tenorite" pitchFamily="2" charset="0"/>
                <a:ea typeface="+mn-ea"/>
                <a:cs typeface="+mn-cs"/>
              </a:rPr>
              <a:t>What are the lasting results of your new way of working? Do you have any relevant metrics or anecdotes that can back it up?</a:t>
            </a:r>
          </a:p>
        </p:txBody>
      </p:sp>
      <p:sp>
        <p:nvSpPr>
          <p:cNvPr id="8" name="object 12">
            <a:extLst>
              <a:ext uri="{FF2B5EF4-FFF2-40B4-BE49-F238E27FC236}">
                <a16:creationId xmlns:a16="http://schemas.microsoft.com/office/drawing/2014/main" id="{82C91F6C-EB44-5F8C-41DD-76D739ED041C}"/>
              </a:ext>
            </a:extLst>
          </p:cNvPr>
          <p:cNvSpPr txBox="1"/>
          <p:nvPr userDrawn="1"/>
        </p:nvSpPr>
        <p:spPr>
          <a:xfrm>
            <a:off x="695325" y="608921"/>
            <a:ext cx="575190" cy="646331"/>
          </a:xfrm>
          <a:prstGeom prst="rect">
            <a:avLst/>
          </a:prstGeom>
        </p:spPr>
        <p:txBody>
          <a:bodyPr vert="horz" wrap="square" lIns="0" tIns="15240" rIns="0" bIns="0" rtlCol="0">
            <a:spAutoFit/>
          </a:bodyPr>
          <a:lstStyle/>
          <a:p>
            <a:pPr marL="12700">
              <a:lnSpc>
                <a:spcPct val="100000"/>
              </a:lnSpc>
              <a:spcBef>
                <a:spcPts val="120"/>
              </a:spcBef>
            </a:pPr>
            <a:r>
              <a:rPr sz="4100" spc="-125">
                <a:solidFill>
                  <a:srgbClr val="FF6426"/>
                </a:solidFill>
                <a:latin typeface="Tenorite" pitchFamily="2" charset="0"/>
                <a:cs typeface="Chivo Medium Regular"/>
              </a:rPr>
              <a:t>0</a:t>
            </a:r>
            <a:r>
              <a:rPr lang="en-GB" sz="4100" spc="-125">
                <a:solidFill>
                  <a:srgbClr val="FF6426"/>
                </a:solidFill>
                <a:latin typeface="Tenorite" pitchFamily="2" charset="0"/>
                <a:cs typeface="Chivo Medium Regular"/>
              </a:rPr>
              <a:t>3</a:t>
            </a:r>
            <a:endParaRPr sz="4100">
              <a:latin typeface="Tenorite" pitchFamily="2" charset="0"/>
              <a:cs typeface="Chivo Medium Regular"/>
            </a:endParaRPr>
          </a:p>
        </p:txBody>
      </p:sp>
      <p:sp>
        <p:nvSpPr>
          <p:cNvPr id="19" name="TextBox 18">
            <a:extLst>
              <a:ext uri="{FF2B5EF4-FFF2-40B4-BE49-F238E27FC236}">
                <a16:creationId xmlns:a16="http://schemas.microsoft.com/office/drawing/2014/main" id="{6E591B34-E32E-C720-C8A5-20EC8F26FCF4}"/>
              </a:ext>
            </a:extLst>
          </p:cNvPr>
          <p:cNvSpPr txBox="1"/>
          <p:nvPr userDrawn="1"/>
        </p:nvSpPr>
        <p:spPr>
          <a:xfrm>
            <a:off x="5020952" y="6255092"/>
            <a:ext cx="4125575" cy="161583"/>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050" b="0" i="1" kern="1200">
                <a:solidFill>
                  <a:schemeClr val="bg1">
                    <a:lumMod val="65000"/>
                  </a:schemeClr>
                </a:solidFill>
                <a:latin typeface="Tenorite" pitchFamily="2" charset="0"/>
                <a:ea typeface="Inter" panose="02000503000000020004" pitchFamily="2" charset="0"/>
                <a:cs typeface="+mn-cs"/>
              </a:rPr>
              <a:t>100-200 words preferred</a:t>
            </a:r>
          </a:p>
        </p:txBody>
      </p:sp>
      <p:sp>
        <p:nvSpPr>
          <p:cNvPr id="20" name="Text Placeholder 25">
            <a:extLst>
              <a:ext uri="{FF2B5EF4-FFF2-40B4-BE49-F238E27FC236}">
                <a16:creationId xmlns:a16="http://schemas.microsoft.com/office/drawing/2014/main" id="{D170CD47-EFF5-8114-32C7-11AD72214D5B}"/>
              </a:ext>
            </a:extLst>
          </p:cNvPr>
          <p:cNvSpPr>
            <a:spLocks noGrp="1"/>
          </p:cNvSpPr>
          <p:nvPr>
            <p:ph type="body" sz="quarter" idx="11"/>
          </p:nvPr>
        </p:nvSpPr>
        <p:spPr>
          <a:xfrm>
            <a:off x="5020952" y="728663"/>
            <a:ext cx="6451911" cy="5400674"/>
          </a:xfrm>
        </p:spPr>
        <p:txBody>
          <a:bodyPr>
            <a:normAutofit/>
          </a:bodyPr>
          <a:lstStyle>
            <a:lvl1pPr>
              <a:defRPr sz="1600">
                <a:latin typeface="Tenorite" pitchFamily="2" charset="0"/>
              </a:defRPr>
            </a:lvl1pPr>
            <a:lvl2pPr>
              <a:defRPr sz="1600">
                <a:latin typeface="Tenorite" pitchFamily="2" charset="0"/>
              </a:defRPr>
            </a:lvl2pPr>
            <a:lvl3pPr>
              <a:defRPr sz="1600">
                <a:latin typeface="Tenorite" pitchFamily="2" charset="0"/>
              </a:defRPr>
            </a:lvl3pPr>
            <a:lvl4pPr>
              <a:defRPr sz="1600">
                <a:latin typeface="Tenorite" pitchFamily="2" charset="0"/>
              </a:defRPr>
            </a:lvl4pPr>
            <a:lvl5pPr>
              <a:defRPr sz="1600">
                <a:latin typeface="Tenorit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97288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 Slide 4 Unfold Awards">
    <p:bg>
      <p:bgPr>
        <a:solidFill>
          <a:srgbClr val="E0DAD7"/>
        </a:solidFill>
        <a:effectLst/>
      </p:bgPr>
    </p:bg>
    <p:spTree>
      <p:nvGrpSpPr>
        <p:cNvPr id="1" name=""/>
        <p:cNvGrpSpPr/>
        <p:nvPr/>
      </p:nvGrpSpPr>
      <p:grpSpPr>
        <a:xfrm>
          <a:off x="0" y="0"/>
          <a:ext cx="0" cy="0"/>
          <a:chOff x="0" y="0"/>
          <a:chExt cx="0" cy="0"/>
        </a:xfrm>
      </p:grpSpPr>
      <p:sp>
        <p:nvSpPr>
          <p:cNvPr id="5" name="object 7">
            <a:extLst>
              <a:ext uri="{FF2B5EF4-FFF2-40B4-BE49-F238E27FC236}">
                <a16:creationId xmlns:a16="http://schemas.microsoft.com/office/drawing/2014/main" id="{F650BF0E-E38B-1DBC-5E32-C908F6A9EAEB}"/>
              </a:ext>
            </a:extLst>
          </p:cNvPr>
          <p:cNvSpPr/>
          <p:nvPr userDrawn="1"/>
        </p:nvSpPr>
        <p:spPr>
          <a:xfrm>
            <a:off x="4440232" y="162299"/>
            <a:ext cx="7630744" cy="6533401"/>
          </a:xfrm>
          <a:prstGeom prst="roundRect">
            <a:avLst>
              <a:gd name="adj" fmla="val 5295"/>
            </a:avLst>
          </a:prstGeom>
          <a:solidFill>
            <a:srgbClr val="F2F1EF">
              <a:alpha val="31999"/>
            </a:srgbClr>
          </a:solidFill>
        </p:spPr>
        <p:txBody>
          <a:bodyPr wrap="square" lIns="0" tIns="0" rIns="0" bIns="0" rtlCol="0"/>
          <a:lstStyle/>
          <a:p>
            <a:endParaRPr>
              <a:latin typeface="Tenorite" pitchFamily="2" charset="0"/>
            </a:endParaRPr>
          </a:p>
        </p:txBody>
      </p:sp>
      <p:sp>
        <p:nvSpPr>
          <p:cNvPr id="2" name="object 6">
            <a:extLst>
              <a:ext uri="{FF2B5EF4-FFF2-40B4-BE49-F238E27FC236}">
                <a16:creationId xmlns:a16="http://schemas.microsoft.com/office/drawing/2014/main" id="{A232DD5C-BA18-F1A8-6DE2-BA8F0340E819}"/>
              </a:ext>
            </a:extLst>
          </p:cNvPr>
          <p:cNvSpPr/>
          <p:nvPr userDrawn="1"/>
        </p:nvSpPr>
        <p:spPr>
          <a:xfrm>
            <a:off x="121024" y="162299"/>
            <a:ext cx="4114069" cy="6533401"/>
          </a:xfrm>
          <a:custGeom>
            <a:avLst/>
            <a:gdLst/>
            <a:ahLst/>
            <a:cxnLst/>
            <a:rect l="l" t="t" r="r" b="b"/>
            <a:pathLst>
              <a:path w="5233035" h="7796530">
                <a:moveTo>
                  <a:pt x="4918499" y="0"/>
                </a:moveTo>
                <a:lnTo>
                  <a:pt x="314126" y="0"/>
                </a:lnTo>
                <a:lnTo>
                  <a:pt x="267706" y="3405"/>
                </a:lnTo>
                <a:lnTo>
                  <a:pt x="223400" y="13299"/>
                </a:lnTo>
                <a:lnTo>
                  <a:pt x="181696" y="29194"/>
                </a:lnTo>
                <a:lnTo>
                  <a:pt x="143079" y="50606"/>
                </a:lnTo>
                <a:lnTo>
                  <a:pt x="108034" y="77048"/>
                </a:lnTo>
                <a:lnTo>
                  <a:pt x="77048" y="108034"/>
                </a:lnTo>
                <a:lnTo>
                  <a:pt x="50606" y="143079"/>
                </a:lnTo>
                <a:lnTo>
                  <a:pt x="29194" y="181696"/>
                </a:lnTo>
                <a:lnTo>
                  <a:pt x="13299" y="223400"/>
                </a:lnTo>
                <a:lnTo>
                  <a:pt x="3405" y="267706"/>
                </a:lnTo>
                <a:lnTo>
                  <a:pt x="0" y="314126"/>
                </a:lnTo>
                <a:lnTo>
                  <a:pt x="0" y="7481897"/>
                </a:lnTo>
                <a:lnTo>
                  <a:pt x="3405" y="7528318"/>
                </a:lnTo>
                <a:lnTo>
                  <a:pt x="13299" y="7572623"/>
                </a:lnTo>
                <a:lnTo>
                  <a:pt x="29194" y="7614327"/>
                </a:lnTo>
                <a:lnTo>
                  <a:pt x="50606" y="7652945"/>
                </a:lnTo>
                <a:lnTo>
                  <a:pt x="77048" y="7687989"/>
                </a:lnTo>
                <a:lnTo>
                  <a:pt x="108034" y="7718976"/>
                </a:lnTo>
                <a:lnTo>
                  <a:pt x="143079" y="7745417"/>
                </a:lnTo>
                <a:lnTo>
                  <a:pt x="181696" y="7766829"/>
                </a:lnTo>
                <a:lnTo>
                  <a:pt x="223400" y="7782724"/>
                </a:lnTo>
                <a:lnTo>
                  <a:pt x="267706" y="7792618"/>
                </a:lnTo>
                <a:lnTo>
                  <a:pt x="314126" y="7796024"/>
                </a:lnTo>
                <a:lnTo>
                  <a:pt x="4918499" y="7796024"/>
                </a:lnTo>
                <a:lnTo>
                  <a:pt x="4964919" y="7792618"/>
                </a:lnTo>
                <a:lnTo>
                  <a:pt x="5009225" y="7782724"/>
                </a:lnTo>
                <a:lnTo>
                  <a:pt x="5050929" y="7766829"/>
                </a:lnTo>
                <a:lnTo>
                  <a:pt x="5089546" y="7745417"/>
                </a:lnTo>
                <a:lnTo>
                  <a:pt x="5124591" y="7718976"/>
                </a:lnTo>
                <a:lnTo>
                  <a:pt x="5155577" y="7687989"/>
                </a:lnTo>
                <a:lnTo>
                  <a:pt x="5182019" y="7652945"/>
                </a:lnTo>
                <a:lnTo>
                  <a:pt x="5203431" y="7614327"/>
                </a:lnTo>
                <a:lnTo>
                  <a:pt x="5219326" y="7572623"/>
                </a:lnTo>
                <a:lnTo>
                  <a:pt x="5229220" y="7528318"/>
                </a:lnTo>
                <a:lnTo>
                  <a:pt x="5232626" y="7481897"/>
                </a:lnTo>
                <a:lnTo>
                  <a:pt x="5232626" y="314126"/>
                </a:lnTo>
                <a:lnTo>
                  <a:pt x="5229220" y="267706"/>
                </a:lnTo>
                <a:lnTo>
                  <a:pt x="5219326" y="223400"/>
                </a:lnTo>
                <a:lnTo>
                  <a:pt x="5203431" y="181696"/>
                </a:lnTo>
                <a:lnTo>
                  <a:pt x="5182019" y="143079"/>
                </a:lnTo>
                <a:lnTo>
                  <a:pt x="5155577" y="108034"/>
                </a:lnTo>
                <a:lnTo>
                  <a:pt x="5124591" y="77048"/>
                </a:lnTo>
                <a:lnTo>
                  <a:pt x="5089546" y="50606"/>
                </a:lnTo>
                <a:lnTo>
                  <a:pt x="5050929" y="29194"/>
                </a:lnTo>
                <a:lnTo>
                  <a:pt x="5009225" y="13299"/>
                </a:lnTo>
                <a:lnTo>
                  <a:pt x="4964919" y="3405"/>
                </a:lnTo>
                <a:lnTo>
                  <a:pt x="4918499" y="0"/>
                </a:lnTo>
                <a:close/>
              </a:path>
            </a:pathLst>
          </a:custGeom>
          <a:solidFill>
            <a:srgbClr val="F2F1EF">
              <a:alpha val="59999"/>
            </a:srgbClr>
          </a:solidFill>
        </p:spPr>
        <p:txBody>
          <a:bodyPr wrap="square" lIns="0" tIns="0" rIns="0" bIns="0" rtlCol="0"/>
          <a:lstStyle/>
          <a:p>
            <a:endParaRPr>
              <a:latin typeface="Tenorite" pitchFamily="2" charset="0"/>
            </a:endParaRPr>
          </a:p>
        </p:txBody>
      </p:sp>
      <p:sp>
        <p:nvSpPr>
          <p:cNvPr id="4" name="object 9">
            <a:extLst>
              <a:ext uri="{FF2B5EF4-FFF2-40B4-BE49-F238E27FC236}">
                <a16:creationId xmlns:a16="http://schemas.microsoft.com/office/drawing/2014/main" id="{46B7C7A5-C7B1-6B0A-1B2D-E4FC4AB172C8}"/>
              </a:ext>
            </a:extLst>
          </p:cNvPr>
          <p:cNvSpPr txBox="1"/>
          <p:nvPr userDrawn="1"/>
        </p:nvSpPr>
        <p:spPr>
          <a:xfrm>
            <a:off x="695325" y="2964369"/>
            <a:ext cx="2959047" cy="1836400"/>
          </a:xfrm>
          <a:prstGeom prst="rect">
            <a:avLst/>
          </a:prstGeom>
        </p:spPr>
        <p:txBody>
          <a:bodyPr vert="horz" wrap="square" lIns="0" tIns="0" rIns="0" bIns="0" rtlCol="0">
            <a:spAutoFit/>
          </a:bodyPr>
          <a:lstStyle/>
          <a:p>
            <a:pPr marL="0" algn="l" defTabSz="914400" rtl="0" eaLnBrk="1" latinLnBrk="0" hangingPunct="1">
              <a:lnSpc>
                <a:spcPts val="3600"/>
              </a:lnSpc>
              <a:spcBef>
                <a:spcPts val="0"/>
              </a:spcBef>
              <a:spcAft>
                <a:spcPts val="1000"/>
              </a:spcAft>
            </a:pPr>
            <a:r>
              <a:rPr lang="en-GB" sz="3200" kern="1200" spc="0">
                <a:solidFill>
                  <a:srgbClr val="121215"/>
                </a:solidFill>
                <a:latin typeface="Tenorite" pitchFamily="2" charset="0"/>
                <a:ea typeface="+mn-ea"/>
                <a:cs typeface="Axiforma Medium"/>
              </a:rPr>
              <a:t>Additional information</a:t>
            </a:r>
          </a:p>
          <a:p>
            <a:pPr marL="0" marR="5080" algn="l" defTabSz="914400" rtl="0" eaLnBrk="1" latinLnBrk="0" hangingPunct="1">
              <a:lnSpc>
                <a:spcPct val="100000"/>
              </a:lnSpc>
              <a:spcBef>
                <a:spcPts val="0"/>
              </a:spcBef>
              <a:spcAft>
                <a:spcPts val="1000"/>
              </a:spcAft>
            </a:pPr>
            <a:r>
              <a:rPr lang="en-GB" sz="1600" kern="1200" spc="0">
                <a:solidFill>
                  <a:srgbClr val="121215"/>
                </a:solidFill>
                <a:latin typeface="Tenorite" pitchFamily="2" charset="0"/>
                <a:ea typeface="+mn-ea"/>
                <a:cs typeface="+mn-cs"/>
              </a:rPr>
              <a:t>Do you have something to add that wasn't covered in the previous slides? Go for it.</a:t>
            </a:r>
            <a:endParaRPr lang="en-US" sz="1600" kern="1200" spc="0">
              <a:solidFill>
                <a:srgbClr val="121215"/>
              </a:solidFill>
              <a:latin typeface="Tenorite" pitchFamily="2" charset="0"/>
              <a:ea typeface="+mn-ea"/>
              <a:cs typeface="+mn-cs"/>
            </a:endParaRPr>
          </a:p>
        </p:txBody>
      </p:sp>
      <p:sp>
        <p:nvSpPr>
          <p:cNvPr id="8" name="object 12">
            <a:extLst>
              <a:ext uri="{FF2B5EF4-FFF2-40B4-BE49-F238E27FC236}">
                <a16:creationId xmlns:a16="http://schemas.microsoft.com/office/drawing/2014/main" id="{4BB77BF0-30C4-B25F-8395-FF93111E9414}"/>
              </a:ext>
            </a:extLst>
          </p:cNvPr>
          <p:cNvSpPr txBox="1"/>
          <p:nvPr userDrawn="1"/>
        </p:nvSpPr>
        <p:spPr>
          <a:xfrm>
            <a:off x="695325" y="608921"/>
            <a:ext cx="575190" cy="646331"/>
          </a:xfrm>
          <a:prstGeom prst="rect">
            <a:avLst/>
          </a:prstGeom>
        </p:spPr>
        <p:txBody>
          <a:bodyPr vert="horz" wrap="square" lIns="0" tIns="15240" rIns="0" bIns="0" rtlCol="0">
            <a:spAutoFit/>
          </a:bodyPr>
          <a:lstStyle/>
          <a:p>
            <a:pPr marL="12700">
              <a:lnSpc>
                <a:spcPct val="100000"/>
              </a:lnSpc>
              <a:spcBef>
                <a:spcPts val="120"/>
              </a:spcBef>
            </a:pPr>
            <a:r>
              <a:rPr sz="4100" spc="-125">
                <a:solidFill>
                  <a:srgbClr val="FF6426"/>
                </a:solidFill>
                <a:latin typeface="Tenorite" pitchFamily="2" charset="0"/>
                <a:cs typeface="Chivo Medium Regular"/>
              </a:rPr>
              <a:t>0</a:t>
            </a:r>
            <a:r>
              <a:rPr lang="en-GB" sz="4100" spc="-125">
                <a:solidFill>
                  <a:srgbClr val="FF6426"/>
                </a:solidFill>
                <a:latin typeface="Tenorite" pitchFamily="2" charset="0"/>
                <a:cs typeface="Chivo Medium Regular"/>
              </a:rPr>
              <a:t>4</a:t>
            </a:r>
            <a:endParaRPr sz="4100">
              <a:latin typeface="Tenorite" pitchFamily="2" charset="0"/>
              <a:cs typeface="Chivo Medium Regular"/>
            </a:endParaRPr>
          </a:p>
        </p:txBody>
      </p:sp>
      <p:sp>
        <p:nvSpPr>
          <p:cNvPr id="19" name="TextBox 18">
            <a:extLst>
              <a:ext uri="{FF2B5EF4-FFF2-40B4-BE49-F238E27FC236}">
                <a16:creationId xmlns:a16="http://schemas.microsoft.com/office/drawing/2014/main" id="{4292E5ED-8D33-FD2A-F125-33EA0AB48280}"/>
              </a:ext>
            </a:extLst>
          </p:cNvPr>
          <p:cNvSpPr txBox="1"/>
          <p:nvPr userDrawn="1"/>
        </p:nvSpPr>
        <p:spPr>
          <a:xfrm>
            <a:off x="5020952" y="6255092"/>
            <a:ext cx="4125575" cy="161583"/>
          </a:xfrm>
          <a:prstGeom prst="rect">
            <a:avLst/>
          </a:prstGeom>
          <a:noFill/>
        </p:spPr>
        <p:txBody>
          <a:bodyPr wrap="square" lIns="0" tIns="0" rIns="0" bIns="0" rtlCol="0">
            <a:spAutoFit/>
          </a:bodyPr>
          <a:lstStyle/>
          <a:p>
            <a:pPr marL="0" lvl="0" indent="0" algn="l" defTabSz="914400" rtl="0" eaLnBrk="1" latinLnBrk="0" hangingPunct="1">
              <a:lnSpc>
                <a:spcPct val="100000"/>
              </a:lnSpc>
              <a:spcBef>
                <a:spcPts val="0"/>
              </a:spcBef>
              <a:buClr>
                <a:schemeClr val="tx1"/>
              </a:buClr>
              <a:buFont typeface="Arial" panose="020B0604020202020204" pitchFamily="34" charset="0"/>
              <a:buNone/>
            </a:pPr>
            <a:r>
              <a:rPr lang="en-GB" sz="1050" b="0" i="1" kern="1200">
                <a:solidFill>
                  <a:schemeClr val="bg1">
                    <a:lumMod val="65000"/>
                  </a:schemeClr>
                </a:solidFill>
                <a:latin typeface="Tenorite" pitchFamily="2" charset="0"/>
                <a:ea typeface="Inter" panose="02000503000000020004" pitchFamily="2" charset="0"/>
                <a:cs typeface="+mn-cs"/>
              </a:rPr>
              <a:t>100-200 words preferred</a:t>
            </a:r>
          </a:p>
        </p:txBody>
      </p:sp>
      <p:sp>
        <p:nvSpPr>
          <p:cNvPr id="20" name="Text Placeholder 25">
            <a:extLst>
              <a:ext uri="{FF2B5EF4-FFF2-40B4-BE49-F238E27FC236}">
                <a16:creationId xmlns:a16="http://schemas.microsoft.com/office/drawing/2014/main" id="{EAAEFFDD-64C3-C6B2-B1AF-299FAC6D62FA}"/>
              </a:ext>
            </a:extLst>
          </p:cNvPr>
          <p:cNvSpPr>
            <a:spLocks noGrp="1"/>
          </p:cNvSpPr>
          <p:nvPr>
            <p:ph type="body" sz="quarter" idx="11"/>
          </p:nvPr>
        </p:nvSpPr>
        <p:spPr>
          <a:xfrm>
            <a:off x="5020952" y="728663"/>
            <a:ext cx="6451911" cy="5400674"/>
          </a:xfrm>
        </p:spPr>
        <p:txBody>
          <a:bodyPr>
            <a:normAutofit/>
          </a:bodyPr>
          <a:lstStyle>
            <a:lvl1pPr>
              <a:defRPr sz="1600">
                <a:latin typeface="Tenorite" pitchFamily="2" charset="0"/>
              </a:defRPr>
            </a:lvl1pPr>
            <a:lvl2pPr>
              <a:defRPr sz="1600">
                <a:latin typeface="Tenorite" pitchFamily="2" charset="0"/>
              </a:defRPr>
            </a:lvl2pPr>
            <a:lvl3pPr>
              <a:defRPr sz="1600">
                <a:latin typeface="Tenorite" pitchFamily="2" charset="0"/>
              </a:defRPr>
            </a:lvl3pPr>
            <a:lvl4pPr>
              <a:defRPr sz="1600">
                <a:latin typeface="Tenorite" pitchFamily="2" charset="0"/>
              </a:defRPr>
            </a:lvl4pPr>
            <a:lvl5pPr>
              <a:defRPr sz="1600">
                <a:latin typeface="Tenorite"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20929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E7B03B-B609-869D-BC9B-01EBF9346A30}"/>
              </a:ext>
            </a:extLst>
          </p:cNvPr>
          <p:cNvSpPr>
            <a:spLocks noGrp="1"/>
          </p:cNvSpPr>
          <p:nvPr>
            <p:ph type="title"/>
          </p:nvPr>
        </p:nvSpPr>
        <p:spPr>
          <a:xfrm>
            <a:off x="693101" y="728662"/>
            <a:ext cx="10779761" cy="1023937"/>
          </a:xfrm>
          <a:prstGeom prst="rect">
            <a:avLst/>
          </a:prstGeom>
        </p:spPr>
        <p:txBody>
          <a:bodyPr vert="horz" wrap="square" lIns="0" tIns="0" rIns="0" bIns="0" rtlCol="0" anchor="t">
            <a:normAutofit/>
          </a:bodyPr>
          <a:lstStyle/>
          <a:p>
            <a:r>
              <a:rPr lang="en-GB"/>
              <a:t>Click to edit master title</a:t>
            </a:r>
            <a:endParaRPr lang="en-US"/>
          </a:p>
        </p:txBody>
      </p:sp>
      <p:sp>
        <p:nvSpPr>
          <p:cNvPr id="3" name="Text Placeholder 2">
            <a:extLst>
              <a:ext uri="{FF2B5EF4-FFF2-40B4-BE49-F238E27FC236}">
                <a16:creationId xmlns:a16="http://schemas.microsoft.com/office/drawing/2014/main" id="{73CF9E0B-AB4A-6A7A-C021-B6F0A2CD10CE}"/>
              </a:ext>
            </a:extLst>
          </p:cNvPr>
          <p:cNvSpPr>
            <a:spLocks noGrp="1"/>
          </p:cNvSpPr>
          <p:nvPr>
            <p:ph type="body" idx="1"/>
          </p:nvPr>
        </p:nvSpPr>
        <p:spPr>
          <a:xfrm>
            <a:off x="693101" y="2073276"/>
            <a:ext cx="10779762" cy="3489758"/>
          </a:xfrm>
          <a:prstGeom prst="rect">
            <a:avLst/>
          </a:prstGeom>
        </p:spPr>
        <p:txBody>
          <a:bodyPr vert="horz" wrap="square" lIns="0" tIns="0" rIns="0" bIns="0" rtlCol="0">
            <a:normAutofit/>
          </a:bodyPr>
          <a:lstStyle/>
          <a:p>
            <a:pPr lvl="0"/>
            <a:r>
              <a:rPr lang="en-GB"/>
              <a:t>Click to edit Master text</a:t>
            </a:r>
          </a:p>
          <a:p>
            <a:pPr lvl="1"/>
            <a:r>
              <a:rPr lang="en-GB"/>
              <a:t>First level</a:t>
            </a:r>
          </a:p>
          <a:p>
            <a:pPr lvl="2"/>
            <a:r>
              <a:rPr lang="en-GB"/>
              <a:t>Third level</a:t>
            </a:r>
          </a:p>
          <a:p>
            <a:pPr lvl="3"/>
            <a:r>
              <a:rPr lang="en-GB"/>
              <a:t>Fourth level</a:t>
            </a:r>
          </a:p>
        </p:txBody>
      </p:sp>
    </p:spTree>
    <p:extLst>
      <p:ext uri="{BB962C8B-B14F-4D97-AF65-F5344CB8AC3E}">
        <p14:creationId xmlns:p14="http://schemas.microsoft.com/office/powerpoint/2010/main" val="2940632623"/>
      </p:ext>
    </p:extLst>
  </p:cSld>
  <p:clrMap bg1="lt1" tx1="dk1" bg2="lt2" tx2="dk2" accent1="accent1" accent2="accent2" accent3="accent3" accent4="accent4" accent5="accent5" accent6="accent6" hlink="hlink" folHlink="folHlink"/>
  <p:sldLayoutIdLst>
    <p:sldLayoutId id="2147485695" r:id="rId1"/>
    <p:sldLayoutId id="2147485687" r:id="rId2"/>
    <p:sldLayoutId id="2147485691" r:id="rId3"/>
    <p:sldLayoutId id="2147485696" r:id="rId4"/>
    <p:sldLayoutId id="2147485686" r:id="rId5"/>
    <p:sldLayoutId id="2147485684" r:id="rId6"/>
    <p:sldLayoutId id="2147485692" r:id="rId7"/>
    <p:sldLayoutId id="2147485693" r:id="rId8"/>
    <p:sldLayoutId id="2147485694" r:id="rId9"/>
    <p:sldLayoutId id="2147485653" r:id="rId10"/>
    <p:sldLayoutId id="214748569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i="0" kern="1200">
          <a:solidFill>
            <a:schemeClr val="tx1"/>
          </a:solidFill>
          <a:latin typeface="Tenorite" pitchFamily="2" charset="0"/>
          <a:ea typeface="+mj-ea"/>
          <a:cs typeface="+mj-cs"/>
        </a:defRPr>
      </a:lvl1pPr>
    </p:titleStyle>
    <p:bodyStyle>
      <a:lvl1pPr marL="0" indent="0" algn="l" defTabSz="914400" rtl="0" eaLnBrk="1" latinLnBrk="0" hangingPunct="1">
        <a:lnSpc>
          <a:spcPct val="100000"/>
        </a:lnSpc>
        <a:spcBef>
          <a:spcPts val="500"/>
        </a:spcBef>
        <a:buClr>
          <a:schemeClr val="tx1"/>
        </a:buClr>
        <a:buFont typeface="Arial" panose="020B0604020202020204" pitchFamily="34" charset="0"/>
        <a:buNone/>
        <a:defRPr sz="2000" b="0" i="0" kern="1200">
          <a:solidFill>
            <a:schemeClr val="tx1"/>
          </a:solidFill>
          <a:latin typeface="Tenorite" pitchFamily="2" charset="0"/>
          <a:ea typeface="Inter" panose="02000503000000020004" pitchFamily="2" charset="0"/>
          <a:cs typeface="+mn-cs"/>
        </a:defRPr>
      </a:lvl1pPr>
      <a:lvl2pPr marL="180000" indent="-180000" algn="l" defTabSz="914400" rtl="0" eaLnBrk="1" latinLnBrk="0" hangingPunct="1">
        <a:lnSpc>
          <a:spcPct val="100000"/>
        </a:lnSpc>
        <a:spcBef>
          <a:spcPts val="500"/>
        </a:spcBef>
        <a:buClr>
          <a:schemeClr val="tx1"/>
        </a:buClr>
        <a:buSzPct val="100000"/>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2pPr>
      <a:lvl3pPr marL="360000" indent="-180000" algn="l" defTabSz="914400" rtl="0" eaLnBrk="1" latinLnBrk="0" hangingPunct="1">
        <a:lnSpc>
          <a:spcPct val="100000"/>
        </a:lnSpc>
        <a:spcBef>
          <a:spcPts val="500"/>
        </a:spcBef>
        <a:buClr>
          <a:schemeClr val="tx1"/>
        </a:buClr>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3pPr>
      <a:lvl4pPr marL="720000" indent="-180000" algn="l" defTabSz="914400" rtl="0" eaLnBrk="1" latinLnBrk="0" hangingPunct="1">
        <a:lnSpc>
          <a:spcPct val="100000"/>
        </a:lnSpc>
        <a:spcBef>
          <a:spcPts val="500"/>
        </a:spcBef>
        <a:buClr>
          <a:schemeClr val="tx1"/>
        </a:buClr>
        <a:buFont typeface="Arial" panose="020B0604020202020204" pitchFamily="34" charset="0"/>
        <a:buChar char="•"/>
        <a:defRPr sz="2000" b="0" i="0" kern="1200">
          <a:solidFill>
            <a:schemeClr val="tx1"/>
          </a:solidFill>
          <a:latin typeface="Tenorite" pitchFamily="2" charset="0"/>
          <a:ea typeface="Inter" panose="02000503000000020004" pitchFamily="2" charset="0"/>
          <a:cs typeface="+mn-cs"/>
        </a:defRPr>
      </a:lvl4pPr>
      <a:lvl5pPr marL="1080000" indent="-180000" algn="l" defTabSz="914400" rtl="0" eaLnBrk="1" latinLnBrk="0" hangingPunct="1">
        <a:lnSpc>
          <a:spcPct val="100000"/>
        </a:lnSpc>
        <a:spcBef>
          <a:spcPts val="500"/>
        </a:spcBef>
        <a:buClr>
          <a:schemeClr val="tx1"/>
        </a:buClr>
        <a:buFont typeface="Arial" panose="020B0604020202020204" pitchFamily="34" charset="0"/>
        <a:buChar char="•"/>
        <a:defRPr sz="1900" b="0" i="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7605" userDrawn="1">
          <p15:clr>
            <a:srgbClr val="F26B43"/>
          </p15:clr>
        </p15:guide>
        <p15:guide id="4" pos="7423" userDrawn="1">
          <p15:clr>
            <a:srgbClr val="F26B43"/>
          </p15:clr>
        </p15:guide>
        <p15:guide id="7" orient="horz" pos="459" userDrawn="1">
          <p15:clr>
            <a:srgbClr val="F26B43"/>
          </p15:clr>
        </p15:guide>
        <p15:guide id="8" orient="horz" pos="3861" userDrawn="1">
          <p15:clr>
            <a:srgbClr val="F26B43"/>
          </p15:clr>
        </p15:guide>
        <p15:guide id="9" orient="horz" pos="1117">
          <p15:clr>
            <a:srgbClr val="F26B43"/>
          </p15:clr>
        </p15:guide>
        <p15:guide id="10" pos="257" userDrawn="1">
          <p15:clr>
            <a:srgbClr val="F26B43"/>
          </p15:clr>
        </p15:guide>
        <p15:guide id="12" orient="horz" pos="1306">
          <p15:clr>
            <a:srgbClr val="F26B43"/>
          </p15:clr>
        </p15:guide>
        <p15:guide id="13" orient="horz" pos="4042" userDrawn="1">
          <p15:clr>
            <a:srgbClr val="F26B43"/>
          </p15:clr>
        </p15:guide>
        <p15:guide id="14" orient="horz" pos="2387">
          <p15:clr>
            <a:srgbClr val="F26B43"/>
          </p15:clr>
        </p15:guide>
        <p15:guide id="15" orient="horz" pos="278" userDrawn="1">
          <p15:clr>
            <a:srgbClr val="F26B43"/>
          </p15:clr>
        </p15:guide>
        <p15:guide id="16" pos="75" userDrawn="1">
          <p15:clr>
            <a:srgbClr val="F26B43"/>
          </p15:clr>
        </p15:guide>
        <p15:guide id="17" orient="horz" pos="3680" userDrawn="1">
          <p15:clr>
            <a:srgbClr val="F26B43"/>
          </p15:clr>
        </p15:guide>
        <p15:guide id="18" orient="horz" pos="3498" userDrawn="1">
          <p15:clr>
            <a:srgbClr val="F26B43"/>
          </p15:clr>
        </p15:guide>
        <p15:guide id="19" pos="438" userDrawn="1">
          <p15:clr>
            <a:srgbClr val="F26B43"/>
          </p15:clr>
        </p15:guide>
        <p15:guide id="20" pos="722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katya.kazantceva@mews.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20katya.kazantceva@mews.com"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92DD0261-4C8D-96B6-F682-C44180078B74}"/>
              </a:ext>
            </a:extLst>
          </p:cNvPr>
          <p:cNvSpPr>
            <a:spLocks noGrp="1"/>
          </p:cNvSpPr>
          <p:nvPr>
            <p:ph type="sldNum" sz="quarter" idx="4"/>
          </p:nvPr>
        </p:nvSpPr>
        <p:spPr/>
        <p:txBody>
          <a:bodyPr/>
          <a:lstStyle/>
          <a:p>
            <a:fld id="{E09E4D2B-60D2-B44D-9AC6-CFF764EB9F22}" type="slidenum">
              <a:rPr lang="en-GB" smtClean="0"/>
              <a:pPr/>
              <a:t>1</a:t>
            </a:fld>
            <a:endParaRPr lang="en-GB"/>
          </a:p>
        </p:txBody>
      </p:sp>
      <p:sp>
        <p:nvSpPr>
          <p:cNvPr id="4" name="Rectangle 3">
            <a:hlinkClick r:id="rId2"/>
            <a:extLst>
              <a:ext uri="{FF2B5EF4-FFF2-40B4-BE49-F238E27FC236}">
                <a16:creationId xmlns:a16="http://schemas.microsoft.com/office/drawing/2014/main" id="{D0EC267F-6396-C5B9-73BB-391EB63E14DA}"/>
              </a:ext>
            </a:extLst>
          </p:cNvPr>
          <p:cNvSpPr/>
          <p:nvPr/>
        </p:nvSpPr>
        <p:spPr>
          <a:xfrm>
            <a:off x="5355773" y="5055326"/>
            <a:ext cx="3422468" cy="3396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1817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extLst>
              <a:ext uri="{FF2B5EF4-FFF2-40B4-BE49-F238E27FC236}">
                <a16:creationId xmlns:a16="http://schemas.microsoft.com/office/drawing/2014/main" id="{BA81330D-DAC7-C32E-F68A-9DBFF4CB16B6}"/>
              </a:ext>
            </a:extLst>
          </p:cNvPr>
          <p:cNvSpPr txBox="1"/>
          <p:nvPr/>
        </p:nvSpPr>
        <p:spPr>
          <a:xfrm>
            <a:off x="695325" y="5886244"/>
            <a:ext cx="4844617" cy="338554"/>
          </a:xfrm>
          <a:prstGeom prst="rect">
            <a:avLst/>
          </a:prstGeom>
          <a:noFill/>
        </p:spPr>
        <p:txBody>
          <a:bodyPr wrap="square" lIns="0" tIns="0" rIns="0" bIns="0" rtlCol="0">
            <a:spAutoFit/>
          </a:bodyPr>
          <a:lstStyle/>
          <a:p>
            <a:r>
              <a:rPr lang="en-GB" sz="2200" u="sng" err="1">
                <a:solidFill>
                  <a:schemeClr val="bg1"/>
                </a:solidFill>
                <a:latin typeface="Tenorite" pitchFamily="2" charset="0"/>
                <a:ea typeface="Inter" panose="02000503000000020004" pitchFamily="2" charset="0"/>
              </a:rPr>
              <a:t>katya.kazantceva@mews.com</a:t>
            </a:r>
            <a:endParaRPr lang="en-US" sz="2200" u="sng">
              <a:solidFill>
                <a:schemeClr val="bg1"/>
              </a:solidFill>
              <a:latin typeface="Tenorite" pitchFamily="2" charset="0"/>
              <a:ea typeface="Inter" panose="02000503000000020004" pitchFamily="2" charset="0"/>
            </a:endParaRPr>
          </a:p>
        </p:txBody>
      </p:sp>
    </p:spTree>
    <p:extLst>
      <p:ext uri="{BB962C8B-B14F-4D97-AF65-F5344CB8AC3E}">
        <p14:creationId xmlns:p14="http://schemas.microsoft.com/office/powerpoint/2010/main" val="186222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350B1F-A23B-0991-046E-73C329DD6232}"/>
              </a:ext>
            </a:extLst>
          </p:cNvPr>
          <p:cNvSpPr txBox="1"/>
          <p:nvPr/>
        </p:nvSpPr>
        <p:spPr>
          <a:xfrm>
            <a:off x="695325" y="2937860"/>
            <a:ext cx="2750240" cy="499585"/>
          </a:xfrm>
          <a:prstGeom prst="roundRect">
            <a:avLst>
              <a:gd name="adj" fmla="val 50000"/>
            </a:avLst>
          </a:prstGeom>
          <a:solidFill>
            <a:srgbClr val="FF6425"/>
          </a:solidFill>
        </p:spPr>
        <p:txBody>
          <a:bodyPr wrap="square" lIns="72000" tIns="54000" rIns="72000" bIns="54000" rtlCol="0" anchor="ctr">
            <a:spAutoFit/>
          </a:bodyPr>
          <a:lstStyle/>
          <a:p>
            <a:pPr algn="ctr"/>
            <a:r>
              <a:rPr lang="en-US" sz="1600" b="1">
                <a:latin typeface="Tenorite" pitchFamily="2" charset="0"/>
              </a:rPr>
              <a:t>Most Hospitable Brand </a:t>
            </a:r>
          </a:p>
        </p:txBody>
      </p:sp>
    </p:spTree>
    <p:extLst>
      <p:ext uri="{BB962C8B-B14F-4D97-AF65-F5344CB8AC3E}">
        <p14:creationId xmlns:p14="http://schemas.microsoft.com/office/powerpoint/2010/main" val="271243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D3A8D3-C245-7776-45C6-415C4EA87C11}"/>
              </a:ext>
            </a:extLst>
          </p:cNvPr>
          <p:cNvSpPr>
            <a:spLocks noGrp="1"/>
          </p:cNvSpPr>
          <p:nvPr>
            <p:ph type="sldNum" sz="quarter" idx="4"/>
          </p:nvPr>
        </p:nvSpPr>
        <p:spPr/>
        <p:txBody>
          <a:bodyPr/>
          <a:lstStyle/>
          <a:p>
            <a:fld id="{E09E4D2B-60D2-B44D-9AC6-CFF764EB9F22}" type="slidenum">
              <a:rPr lang="en-GB" smtClean="0"/>
              <a:pPr/>
              <a:t>3</a:t>
            </a:fld>
            <a:endParaRPr lang="en-GB"/>
          </a:p>
        </p:txBody>
      </p:sp>
    </p:spTree>
    <p:extLst>
      <p:ext uri="{BB962C8B-B14F-4D97-AF65-F5344CB8AC3E}">
        <p14:creationId xmlns:p14="http://schemas.microsoft.com/office/powerpoint/2010/main" val="326351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E7C4E02-F354-D709-CC8E-1DA8BAAE433A}"/>
              </a:ext>
            </a:extLst>
          </p:cNvPr>
          <p:cNvSpPr>
            <a:spLocks noGrp="1"/>
          </p:cNvSpPr>
          <p:nvPr>
            <p:ph type="pic" sz="quarter" idx="10"/>
          </p:nvPr>
        </p:nvSpPr>
        <p:spPr/>
        <p:txBody>
          <a:bodyPr/>
          <a:lstStyle/>
          <a:p>
            <a:endParaRPr lang="en-GB"/>
          </a:p>
        </p:txBody>
      </p:sp>
      <p:sp>
        <p:nvSpPr>
          <p:cNvPr id="48" name="Text Placeholder 47">
            <a:extLst>
              <a:ext uri="{FF2B5EF4-FFF2-40B4-BE49-F238E27FC236}">
                <a16:creationId xmlns:a16="http://schemas.microsoft.com/office/drawing/2014/main" id="{B709522F-D43B-38A3-2F47-81F98315F2F7}"/>
              </a:ext>
            </a:extLst>
          </p:cNvPr>
          <p:cNvSpPr>
            <a:spLocks noGrp="1"/>
          </p:cNvSpPr>
          <p:nvPr>
            <p:ph type="body" sz="quarter" idx="58"/>
          </p:nvPr>
        </p:nvSpPr>
        <p:spPr>
          <a:xfrm>
            <a:off x="7159880" y="821171"/>
            <a:ext cx="4479469" cy="5586090"/>
          </a:xfrm>
        </p:spPr>
        <p:txBody>
          <a:bodyPr>
            <a:noAutofit/>
          </a:bodyPr>
          <a:lstStyle/>
          <a:p>
            <a:pPr lvl="1"/>
            <a:r>
              <a:rPr lang="en-GB" dirty="0"/>
              <a:t>Country(</a:t>
            </a:r>
            <a:r>
              <a:rPr lang="en-GB" dirty="0" err="1"/>
              <a:t>ies</a:t>
            </a:r>
            <a:r>
              <a:rPr lang="en-GB" dirty="0"/>
              <a:t>): </a:t>
            </a:r>
          </a:p>
          <a:p>
            <a:r>
              <a:rPr lang="en-GB" dirty="0"/>
              <a:t>xx </a:t>
            </a:r>
          </a:p>
          <a:p>
            <a:pPr lvl="1"/>
            <a:r>
              <a:rPr lang="en-GB" dirty="0"/>
              <a:t>properties</a:t>
            </a:r>
          </a:p>
          <a:p>
            <a:r>
              <a:rPr lang="en-GB" dirty="0"/>
              <a:t>xx   </a:t>
            </a:r>
          </a:p>
          <a:p>
            <a:pPr lvl="1"/>
            <a:r>
              <a:rPr lang="en-GB" dirty="0"/>
              <a:t>employees</a:t>
            </a:r>
          </a:p>
          <a:p>
            <a:r>
              <a:rPr lang="en-GB" dirty="0"/>
              <a:t>xx </a:t>
            </a:r>
          </a:p>
          <a:p>
            <a:pPr lvl="1"/>
            <a:r>
              <a:rPr lang="en-GB" dirty="0"/>
              <a:t>rooms</a:t>
            </a:r>
          </a:p>
          <a:p>
            <a:r>
              <a:rPr lang="en-GB" dirty="0"/>
              <a:t>xx</a:t>
            </a:r>
          </a:p>
          <a:p>
            <a:pPr lvl="1"/>
            <a:r>
              <a:rPr lang="en-GB" dirty="0"/>
              <a:t>bars and restaurants (or spa, meeting rooms, etc.)</a:t>
            </a:r>
          </a:p>
          <a:p>
            <a:r>
              <a:rPr lang="en-GB" dirty="0"/>
              <a:t>xx</a:t>
            </a:r>
          </a:p>
          <a:p>
            <a:pPr lvl="1"/>
            <a:r>
              <a:rPr lang="en-GB" dirty="0"/>
              <a:t>integrations</a:t>
            </a:r>
          </a:p>
          <a:p>
            <a:r>
              <a:rPr lang="en-GB" dirty="0"/>
              <a:t>xx</a:t>
            </a:r>
          </a:p>
          <a:p>
            <a:pPr lvl="1"/>
            <a:r>
              <a:rPr lang="en-GB" dirty="0"/>
              <a:t>RevPAR </a:t>
            </a:r>
          </a:p>
          <a:p>
            <a:pPr lvl="1"/>
            <a:r>
              <a:rPr lang="en-GB" dirty="0"/>
              <a:t>Website:</a:t>
            </a:r>
          </a:p>
        </p:txBody>
      </p:sp>
      <p:sp>
        <p:nvSpPr>
          <p:cNvPr id="9" name="Title 8">
            <a:extLst>
              <a:ext uri="{FF2B5EF4-FFF2-40B4-BE49-F238E27FC236}">
                <a16:creationId xmlns:a16="http://schemas.microsoft.com/office/drawing/2014/main" id="{26F781E5-0B54-0FDA-F55E-3E66F29128FE}"/>
              </a:ext>
            </a:extLst>
          </p:cNvPr>
          <p:cNvSpPr>
            <a:spLocks noGrp="1"/>
          </p:cNvSpPr>
          <p:nvPr>
            <p:ph type="title"/>
          </p:nvPr>
        </p:nvSpPr>
        <p:spPr>
          <a:xfrm>
            <a:off x="695324" y="762179"/>
            <a:ext cx="5400675" cy="455509"/>
          </a:xfrm>
        </p:spPr>
        <p:txBody>
          <a:bodyPr anchor="b"/>
          <a:lstStyle/>
          <a:p>
            <a:r>
              <a:rPr lang="en-GB"/>
              <a:t>Property name</a:t>
            </a:r>
          </a:p>
        </p:txBody>
      </p:sp>
      <p:sp>
        <p:nvSpPr>
          <p:cNvPr id="12" name="TextBox 11">
            <a:extLst>
              <a:ext uri="{FF2B5EF4-FFF2-40B4-BE49-F238E27FC236}">
                <a16:creationId xmlns:a16="http://schemas.microsoft.com/office/drawing/2014/main" id="{F95440EE-7E37-BD9C-74F2-05C2E8A6A718}"/>
              </a:ext>
            </a:extLst>
          </p:cNvPr>
          <p:cNvSpPr txBox="1"/>
          <p:nvPr/>
        </p:nvSpPr>
        <p:spPr>
          <a:xfrm>
            <a:off x="695326" y="6276253"/>
            <a:ext cx="2869510" cy="153888"/>
          </a:xfrm>
          <a:prstGeom prst="rect">
            <a:avLst/>
          </a:prstGeom>
          <a:no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en-GB"/>
            </a:defPPr>
            <a:lvl1pPr algn="ctr">
              <a:defRPr sz="1000">
                <a:solidFill>
                  <a:schemeClr val="tx2"/>
                </a:solidFill>
                <a:latin typeface="Tenorite"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a:t>Insert a beautiful image of your property here.</a:t>
            </a:r>
          </a:p>
        </p:txBody>
      </p:sp>
      <p:sp>
        <p:nvSpPr>
          <p:cNvPr id="13" name="TextBox 12">
            <a:extLst>
              <a:ext uri="{FF2B5EF4-FFF2-40B4-BE49-F238E27FC236}">
                <a16:creationId xmlns:a16="http://schemas.microsoft.com/office/drawing/2014/main" id="{A1CA75C4-3E43-2A2D-6DFB-15972F802568}"/>
              </a:ext>
            </a:extLst>
          </p:cNvPr>
          <p:cNvSpPr txBox="1"/>
          <p:nvPr/>
        </p:nvSpPr>
        <p:spPr>
          <a:xfrm>
            <a:off x="695325" y="1355296"/>
            <a:ext cx="2005012" cy="413027"/>
          </a:xfrm>
          <a:prstGeom prst="roundRect">
            <a:avLst>
              <a:gd name="adj" fmla="val 50000"/>
            </a:avLst>
          </a:prstGeom>
          <a:solidFill>
            <a:srgbClr val="FF6425"/>
          </a:solidFill>
        </p:spPr>
        <p:txBody>
          <a:bodyPr wrap="square" lIns="72000" tIns="54000" rIns="72000" bIns="54000" rtlCol="0" anchor="ctr">
            <a:spAutoFit/>
          </a:bodyPr>
          <a:lstStyle/>
          <a:p>
            <a:pPr algn="ctr"/>
            <a:r>
              <a:rPr lang="en-US" sz="1200" b="1">
                <a:latin typeface="Tenorite" pitchFamily="2" charset="0"/>
              </a:rPr>
              <a:t>Most Hospitable Brand </a:t>
            </a:r>
          </a:p>
        </p:txBody>
      </p:sp>
    </p:spTree>
    <p:extLst>
      <p:ext uri="{BB962C8B-B14F-4D97-AF65-F5344CB8AC3E}">
        <p14:creationId xmlns:p14="http://schemas.microsoft.com/office/powerpoint/2010/main" val="135384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4A9EE98-7254-253F-4CC7-56E677607D08}"/>
              </a:ext>
            </a:extLst>
          </p:cNvPr>
          <p:cNvSpPr>
            <a:spLocks noGrp="1"/>
          </p:cNvSpPr>
          <p:nvPr>
            <p:ph type="body" sz="quarter" idx="10"/>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Box 3">
            <a:extLst>
              <a:ext uri="{FF2B5EF4-FFF2-40B4-BE49-F238E27FC236}">
                <a16:creationId xmlns:a16="http://schemas.microsoft.com/office/drawing/2014/main" id="{615651D2-2FCA-FA1E-67BB-088BA0534CC0}"/>
              </a:ext>
            </a:extLst>
          </p:cNvPr>
          <p:cNvSpPr txBox="1"/>
          <p:nvPr/>
        </p:nvSpPr>
        <p:spPr>
          <a:xfrm>
            <a:off x="695325" y="2351260"/>
            <a:ext cx="2005012" cy="413027"/>
          </a:xfrm>
          <a:prstGeom prst="roundRect">
            <a:avLst>
              <a:gd name="adj" fmla="val 50000"/>
            </a:avLst>
          </a:prstGeom>
          <a:solidFill>
            <a:srgbClr val="FF6425"/>
          </a:solidFill>
        </p:spPr>
        <p:txBody>
          <a:bodyPr wrap="square" lIns="72000" tIns="54000" rIns="72000" bIns="54000" rtlCol="0" anchor="ctr">
            <a:spAutoFit/>
          </a:bodyPr>
          <a:lstStyle/>
          <a:p>
            <a:pPr algn="ctr"/>
            <a:r>
              <a:rPr lang="en-US" sz="1200" b="1">
                <a:latin typeface="Tenorite" pitchFamily="2" charset="0"/>
              </a:rPr>
              <a:t>Most Hospitable Brand </a:t>
            </a:r>
          </a:p>
        </p:txBody>
      </p:sp>
    </p:spTree>
    <p:extLst>
      <p:ext uri="{BB962C8B-B14F-4D97-AF65-F5344CB8AC3E}">
        <p14:creationId xmlns:p14="http://schemas.microsoft.com/office/powerpoint/2010/main" val="215519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B17C06-B417-B123-838E-959E35528C9D}"/>
              </a:ext>
            </a:extLst>
          </p:cNvPr>
          <p:cNvSpPr>
            <a:spLocks noGrp="1"/>
          </p:cNvSpPr>
          <p:nvPr>
            <p:ph type="body" sz="quarter" idx="1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extBox 1">
            <a:extLst>
              <a:ext uri="{FF2B5EF4-FFF2-40B4-BE49-F238E27FC236}">
                <a16:creationId xmlns:a16="http://schemas.microsoft.com/office/drawing/2014/main" id="{B34E9698-75C4-F485-AD64-682F676C11CC}"/>
              </a:ext>
            </a:extLst>
          </p:cNvPr>
          <p:cNvSpPr txBox="1"/>
          <p:nvPr/>
        </p:nvSpPr>
        <p:spPr>
          <a:xfrm>
            <a:off x="695325" y="2351260"/>
            <a:ext cx="2005012" cy="413027"/>
          </a:xfrm>
          <a:prstGeom prst="roundRect">
            <a:avLst>
              <a:gd name="adj" fmla="val 50000"/>
            </a:avLst>
          </a:prstGeom>
          <a:solidFill>
            <a:srgbClr val="FF6425"/>
          </a:solidFill>
        </p:spPr>
        <p:txBody>
          <a:bodyPr wrap="square" lIns="72000" tIns="54000" rIns="72000" bIns="54000" rtlCol="0" anchor="ctr">
            <a:spAutoFit/>
          </a:bodyPr>
          <a:lstStyle/>
          <a:p>
            <a:pPr algn="ctr"/>
            <a:r>
              <a:rPr lang="en-US" sz="1200" b="1">
                <a:latin typeface="Tenorite" pitchFamily="2" charset="0"/>
              </a:rPr>
              <a:t>Most Hospitable Brand </a:t>
            </a:r>
          </a:p>
        </p:txBody>
      </p:sp>
    </p:spTree>
    <p:extLst>
      <p:ext uri="{BB962C8B-B14F-4D97-AF65-F5344CB8AC3E}">
        <p14:creationId xmlns:p14="http://schemas.microsoft.com/office/powerpoint/2010/main" val="297494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3B4ABC-6CFA-EA1D-8C07-4E4DA99C8225}"/>
              </a:ext>
            </a:extLst>
          </p:cNvPr>
          <p:cNvSpPr>
            <a:spLocks noGrp="1"/>
          </p:cNvSpPr>
          <p:nvPr>
            <p:ph type="body" sz="quarter" idx="1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Box 3">
            <a:extLst>
              <a:ext uri="{FF2B5EF4-FFF2-40B4-BE49-F238E27FC236}">
                <a16:creationId xmlns:a16="http://schemas.microsoft.com/office/drawing/2014/main" id="{FAF3E0BD-BCCB-0420-43D0-528D0B022E8F}"/>
              </a:ext>
            </a:extLst>
          </p:cNvPr>
          <p:cNvSpPr txBox="1"/>
          <p:nvPr/>
        </p:nvSpPr>
        <p:spPr>
          <a:xfrm>
            <a:off x="695325" y="2351260"/>
            <a:ext cx="2005012" cy="413027"/>
          </a:xfrm>
          <a:prstGeom prst="roundRect">
            <a:avLst>
              <a:gd name="adj" fmla="val 50000"/>
            </a:avLst>
          </a:prstGeom>
          <a:solidFill>
            <a:srgbClr val="FF6425"/>
          </a:solidFill>
        </p:spPr>
        <p:txBody>
          <a:bodyPr wrap="square" lIns="72000" tIns="54000" rIns="72000" bIns="54000" rtlCol="0" anchor="ctr">
            <a:spAutoFit/>
          </a:bodyPr>
          <a:lstStyle/>
          <a:p>
            <a:pPr algn="ctr"/>
            <a:r>
              <a:rPr lang="en-US" sz="1200" b="1">
                <a:latin typeface="Tenorite" pitchFamily="2" charset="0"/>
              </a:rPr>
              <a:t>Most Hospitable Brand </a:t>
            </a:r>
          </a:p>
        </p:txBody>
      </p:sp>
    </p:spTree>
    <p:extLst>
      <p:ext uri="{BB962C8B-B14F-4D97-AF65-F5344CB8AC3E}">
        <p14:creationId xmlns:p14="http://schemas.microsoft.com/office/powerpoint/2010/main" val="370615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E10FE62-679F-780A-EC77-F69C0BAF583F}"/>
              </a:ext>
            </a:extLst>
          </p:cNvPr>
          <p:cNvSpPr>
            <a:spLocks noGrp="1"/>
          </p:cNvSpPr>
          <p:nvPr>
            <p:ph type="body" sz="quarter" idx="17"/>
          </p:nvPr>
        </p:nvSpPr>
        <p:spPr>
          <a:xfrm>
            <a:off x="6810840" y="873838"/>
            <a:ext cx="3219271" cy="4524072"/>
          </a:xfrm>
        </p:spPr>
        <p:txBody>
          <a:bodyPr/>
          <a:lstStyle/>
          <a:p>
            <a:r>
              <a:rPr lang="en-GB"/>
              <a:t>Please provide a quote about the specific innovation/use case and, if applicable, the role Mews has played in supporting it.</a:t>
            </a:r>
          </a:p>
        </p:txBody>
      </p:sp>
      <p:sp>
        <p:nvSpPr>
          <p:cNvPr id="8" name="Text Placeholder 7">
            <a:extLst>
              <a:ext uri="{FF2B5EF4-FFF2-40B4-BE49-F238E27FC236}">
                <a16:creationId xmlns:a16="http://schemas.microsoft.com/office/drawing/2014/main" id="{71116FDC-63AB-87D6-C644-CEE709553FAB}"/>
              </a:ext>
            </a:extLst>
          </p:cNvPr>
          <p:cNvSpPr>
            <a:spLocks noGrp="1"/>
          </p:cNvSpPr>
          <p:nvPr>
            <p:ph type="body" sz="quarter" idx="18"/>
          </p:nvPr>
        </p:nvSpPr>
        <p:spPr>
          <a:xfrm>
            <a:off x="6810840" y="5584210"/>
            <a:ext cx="3219173" cy="622280"/>
          </a:xfrm>
        </p:spPr>
        <p:txBody>
          <a:bodyPr/>
          <a:lstStyle/>
          <a:p>
            <a:r>
              <a:rPr lang="en-GB"/>
              <a:t>First name, last name</a:t>
            </a:r>
            <a:br>
              <a:rPr lang="en-GB"/>
            </a:br>
            <a:r>
              <a:rPr lang="en-GB"/>
              <a:t>Job title </a:t>
            </a:r>
          </a:p>
        </p:txBody>
      </p:sp>
      <p:sp>
        <p:nvSpPr>
          <p:cNvPr id="21" name="Text Placeholder 20">
            <a:extLst>
              <a:ext uri="{FF2B5EF4-FFF2-40B4-BE49-F238E27FC236}">
                <a16:creationId xmlns:a16="http://schemas.microsoft.com/office/drawing/2014/main" id="{81A463D7-D18E-7B3D-C729-782B2167E85C}"/>
              </a:ext>
            </a:extLst>
          </p:cNvPr>
          <p:cNvSpPr>
            <a:spLocks noGrp="1"/>
          </p:cNvSpPr>
          <p:nvPr>
            <p:ph type="body" sz="quarter" idx="19"/>
          </p:nvPr>
        </p:nvSpPr>
        <p:spPr>
          <a:xfrm>
            <a:off x="6810840" y="385880"/>
            <a:ext cx="3219463" cy="600921"/>
          </a:xfrm>
        </p:spPr>
        <p:txBody>
          <a:bodyPr/>
          <a:lstStyle/>
          <a:p>
            <a:r>
              <a:rPr lang="en-GB"/>
              <a:t>“</a:t>
            </a:r>
          </a:p>
        </p:txBody>
      </p:sp>
      <p:sp>
        <p:nvSpPr>
          <p:cNvPr id="22" name="Text Placeholder 21">
            <a:extLst>
              <a:ext uri="{FF2B5EF4-FFF2-40B4-BE49-F238E27FC236}">
                <a16:creationId xmlns:a16="http://schemas.microsoft.com/office/drawing/2014/main" id="{BE9F0802-5FE2-05F0-1B30-4DDB98A156F1}"/>
              </a:ext>
            </a:extLst>
          </p:cNvPr>
          <p:cNvSpPr>
            <a:spLocks noGrp="1"/>
          </p:cNvSpPr>
          <p:nvPr>
            <p:ph type="body" sz="quarter" idx="4294967295"/>
          </p:nvPr>
        </p:nvSpPr>
        <p:spPr>
          <a:xfrm>
            <a:off x="8972550" y="385763"/>
            <a:ext cx="3219450" cy="601662"/>
          </a:xfrm>
        </p:spPr>
        <p:txBody>
          <a:bodyPr/>
          <a:lstStyle/>
          <a:p>
            <a:r>
              <a:rPr lang="en-GB"/>
              <a:t>“</a:t>
            </a:r>
          </a:p>
        </p:txBody>
      </p:sp>
      <p:sp>
        <p:nvSpPr>
          <p:cNvPr id="26" name="Slide Number Placeholder 25">
            <a:extLst>
              <a:ext uri="{FF2B5EF4-FFF2-40B4-BE49-F238E27FC236}">
                <a16:creationId xmlns:a16="http://schemas.microsoft.com/office/drawing/2014/main" id="{C27C1952-1E40-2D39-74D1-42539BEA5230}"/>
              </a:ext>
            </a:extLst>
          </p:cNvPr>
          <p:cNvSpPr>
            <a:spLocks noGrp="1"/>
          </p:cNvSpPr>
          <p:nvPr>
            <p:ph type="sldNum" sz="quarter" idx="4"/>
          </p:nvPr>
        </p:nvSpPr>
        <p:spPr/>
        <p:txBody>
          <a:bodyPr/>
          <a:lstStyle/>
          <a:p>
            <a:fld id="{E09E4D2B-60D2-B44D-9AC6-CFF764EB9F22}" type="slidenum">
              <a:rPr lang="en-GB" smtClean="0"/>
              <a:pPr/>
              <a:t>8</a:t>
            </a:fld>
            <a:endParaRPr lang="en-GB"/>
          </a:p>
        </p:txBody>
      </p:sp>
    </p:spTree>
    <p:extLst>
      <p:ext uri="{BB962C8B-B14F-4D97-AF65-F5344CB8AC3E}">
        <p14:creationId xmlns:p14="http://schemas.microsoft.com/office/powerpoint/2010/main" val="45274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5BFF1A-980A-2145-F48F-0991BA321F58}"/>
              </a:ext>
            </a:extLst>
          </p:cNvPr>
          <p:cNvSpPr>
            <a:spLocks noGrp="1"/>
          </p:cNvSpPr>
          <p:nvPr>
            <p:ph type="body" sz="quarter" idx="1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Box 2">
            <a:extLst>
              <a:ext uri="{FF2B5EF4-FFF2-40B4-BE49-F238E27FC236}">
                <a16:creationId xmlns:a16="http://schemas.microsoft.com/office/drawing/2014/main" id="{B581BE62-1720-90FC-8F08-476400B63507}"/>
              </a:ext>
            </a:extLst>
          </p:cNvPr>
          <p:cNvSpPr txBox="1"/>
          <p:nvPr/>
        </p:nvSpPr>
        <p:spPr>
          <a:xfrm>
            <a:off x="695325" y="2351260"/>
            <a:ext cx="2005012" cy="413027"/>
          </a:xfrm>
          <a:prstGeom prst="roundRect">
            <a:avLst>
              <a:gd name="adj" fmla="val 50000"/>
            </a:avLst>
          </a:prstGeom>
          <a:solidFill>
            <a:srgbClr val="FF6425"/>
          </a:solidFill>
        </p:spPr>
        <p:txBody>
          <a:bodyPr wrap="square" lIns="72000" tIns="54000" rIns="72000" bIns="54000" rtlCol="0" anchor="ctr">
            <a:spAutoFit/>
          </a:bodyPr>
          <a:lstStyle/>
          <a:p>
            <a:pPr algn="ctr"/>
            <a:r>
              <a:rPr lang="en-US" sz="1200" b="1">
                <a:latin typeface="Tenorite" pitchFamily="2" charset="0"/>
              </a:rPr>
              <a:t>Most Hospitable Brand </a:t>
            </a:r>
          </a:p>
        </p:txBody>
      </p:sp>
    </p:spTree>
    <p:extLst>
      <p:ext uri="{BB962C8B-B14F-4D97-AF65-F5344CB8AC3E}">
        <p14:creationId xmlns:p14="http://schemas.microsoft.com/office/powerpoint/2010/main" val="49796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ews Unfold Awards_2025">
  <a:themeElements>
    <a:clrScheme name="Mews Template 2023">
      <a:dk1>
        <a:srgbClr val="1C1D24"/>
      </a:dk1>
      <a:lt1>
        <a:srgbClr val="FFFFFF"/>
      </a:lt1>
      <a:dk2>
        <a:srgbClr val="172034"/>
      </a:dk2>
      <a:lt2>
        <a:srgbClr val="F8F5F2"/>
      </a:lt2>
      <a:accent1>
        <a:srgbClr val="FE5965"/>
      </a:accent1>
      <a:accent2>
        <a:srgbClr val="202B27"/>
      </a:accent2>
      <a:accent3>
        <a:srgbClr val="E4F3EE"/>
      </a:accent3>
      <a:accent4>
        <a:srgbClr val="D6E2FC"/>
      </a:accent4>
      <a:accent5>
        <a:srgbClr val="EEEFFF"/>
      </a:accent5>
      <a:accent6>
        <a:srgbClr val="B3B1FB"/>
      </a:accent6>
      <a:hlink>
        <a:srgbClr val="FE5765"/>
      </a:hlink>
      <a:folHlink>
        <a:srgbClr val="AFB8BE"/>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oral">
      <a:srgbClr val="FF5A65"/>
    </a:custClr>
    <a:custClr name="Yellow">
      <a:srgbClr val="EFF258"/>
    </a:custClr>
    <a:custClr name="Pink">
      <a:srgbClr val="F7BCF1"/>
    </a:custClr>
    <a:custClr name="Indigo">
      <a:srgbClr val="B3B2FB"/>
    </a:custClr>
    <a:custClr name="Dark Indigo">
      <a:srgbClr val="6C69E8"/>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457249CC711C44798E21520940EED42" ma:contentTypeVersion="31" ma:contentTypeDescription="Create a new document." ma:contentTypeScope="" ma:versionID="4f36b5582c6a92f3365112c011a73134">
  <xsd:schema xmlns:xsd="http://www.w3.org/2001/XMLSchema" xmlns:xs="http://www.w3.org/2001/XMLSchema" xmlns:p="http://schemas.microsoft.com/office/2006/metadata/properties" xmlns:ns1="http://schemas.microsoft.com/sharepoint/v3" xmlns:ns2="0b6d736b-32af-402c-82a1-4d5dce37d3c1" xmlns:ns3="f8e9ea6b-1282-4408-851b-72f94d73e73e" targetNamespace="http://schemas.microsoft.com/office/2006/metadata/properties" ma:root="true" ma:fieldsID="3459854c6d171aa0d7340854f40a42fd" ns1:_="" ns2:_="" ns3:_="">
    <xsd:import namespace="http://schemas.microsoft.com/sharepoint/v3"/>
    <xsd:import namespace="0b6d736b-32af-402c-82a1-4d5dce37d3c1"/>
    <xsd:import namespace="f8e9ea6b-1282-4408-851b-72f94d73e73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1:_ip_UnifiedCompliancePolicyProperties" minOccurs="0"/>
                <xsd:element ref="ns1:_ip_UnifiedCompliancePolicyUIAction" minOccurs="0"/>
                <xsd:element ref="ns2:TaxCatchAll" minOccurs="0"/>
                <xsd:element ref="ns3:lcf76f155ced4ddcb4097134ff3c332f"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6d736b-32af-402c-82a1-4d5dce37d3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f162274-13fc-463f-8f8d-5b5739e58f52}" ma:internalName="TaxCatchAll" ma:showField="CatchAllData" ma:web="0b6d736b-32af-402c-82a1-4d5dce37d3c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8e9ea6b-1282-4408-851b-72f94d73e73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39e0406-7365-48e0-bb37-1c6330d52531"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b6d736b-32af-402c-82a1-4d5dce37d3c1" xsi:nil="true"/>
    <lcf76f155ced4ddcb4097134ff3c332f xmlns="f8e9ea6b-1282-4408-851b-72f94d73e73e">
      <Terms xmlns="http://schemas.microsoft.com/office/infopath/2007/PartnerControls"/>
    </lcf76f155ced4ddcb4097134ff3c332f>
    <SharedWithUsers xmlns="0b6d736b-32af-402c-82a1-4d5dce37d3c1">
      <UserInfo>
        <DisplayName>Rebeca Van Heerden</DisplayName>
        <AccountId>2254</AccountId>
        <AccountType/>
      </UserInfo>
      <UserInfo>
        <DisplayName>Angelica Ruggieri</DisplayName>
        <AccountId>5302</AccountId>
        <AccountType/>
      </UserInfo>
      <UserInfo>
        <DisplayName>Katie Halfhead</DisplayName>
        <AccountId>8233</AccountId>
        <AccountType/>
      </UserInfo>
      <UserInfo>
        <DisplayName>Josef Lapka</DisplayName>
        <AccountId>72</AccountId>
        <AccountType/>
      </UserInfo>
      <UserInfo>
        <DisplayName>Pooja Naidu</DisplayName>
        <AccountId>5260</AccountId>
        <AccountType/>
      </UserInfo>
      <UserInfo>
        <DisplayName>Martin Kučera</DisplayName>
        <AccountId>29</AccountId>
        <AccountType/>
      </UserInfo>
      <UserInfo>
        <DisplayName>George Barker</DisplayName>
        <AccountId>521</AccountId>
        <AccountType/>
      </UserInfo>
      <UserInfo>
        <DisplayName>Richard Valtr</DisplayName>
        <AccountId>139</AccountId>
        <AccountType/>
      </UserInfo>
      <UserInfo>
        <DisplayName>Shreya Ganapathy</DisplayName>
        <AccountId>12</AccountId>
        <AccountType/>
      </UserInfo>
      <UserInfo>
        <DisplayName>Katya Kazantceva</DisplayName>
        <AccountId>5898</AccountId>
        <AccountType/>
      </UserInfo>
      <UserInfo>
        <DisplayName>Naomi Voet</DisplayName>
        <AccountId>2930</AccountId>
        <AccountType/>
      </UserInfo>
      <UserInfo>
        <DisplayName>Liam Fisher</DisplayName>
        <AccountId>19</AccountId>
        <AccountType/>
      </UserInfo>
      <UserInfo>
        <DisplayName>Antonia Bernhardt</DisplayName>
        <AccountId>90</AccountId>
        <AccountType/>
      </UserInfo>
      <UserInfo>
        <DisplayName>Darren Panto</DisplayName>
        <AccountId>4366</AccountId>
        <AccountType/>
      </UserInfo>
      <UserInfo>
        <DisplayName>Markus Levin</DisplayName>
        <AccountId>555</AccountId>
        <AccountType/>
      </UserInfo>
      <UserInfo>
        <DisplayName>Patrick van der Wardt</DisplayName>
        <AccountId>5076</AccountId>
        <AccountType/>
      </UserInfo>
      <UserInfo>
        <DisplayName>Nik Holmqvist</DisplayName>
        <AccountId>1042</AccountId>
        <AccountType/>
      </UserInfo>
      <UserInfo>
        <DisplayName>Charlie Delamare</DisplayName>
        <AccountId>1649</AccountId>
        <AccountType/>
      </UserInfo>
      <UserInfo>
        <DisplayName>Timur Dikmen</DisplayName>
        <AccountId>272</AccountId>
        <AccountType/>
      </UserInfo>
      <UserInfo>
        <DisplayName>David Steerenberg</DisplayName>
        <AccountId>6667</AccountId>
        <AccountType/>
      </UserInfo>
      <UserInfo>
        <DisplayName>Karen Florence</DisplayName>
        <AccountId>5097</AccountId>
        <AccountType/>
      </UserInfo>
      <UserInfo>
        <DisplayName>Nicole Simonsen</DisplayName>
        <AccountId>10862</AccountId>
        <AccountType/>
      </UserInfo>
      <UserInfo>
        <DisplayName>Tom Dickerson</DisplayName>
        <AccountId>4786</AccountId>
        <AccountType/>
      </UserInfo>
      <UserInfo>
        <DisplayName>Jason Cadow</DisplayName>
        <AccountId>7064</AccountId>
        <AccountType/>
      </UserInfo>
      <UserInfo>
        <DisplayName>Alex Ross</DisplayName>
        <AccountId>577</AccountId>
        <AccountType/>
      </UserInfo>
      <UserInfo>
        <DisplayName>Adrien Berkowicz</DisplayName>
        <AccountId>6534</AccountId>
        <AccountType/>
      </UserInfo>
      <UserInfo>
        <DisplayName>Ana Corzo</DisplayName>
        <AccountId>6258</AccountId>
        <AccountType/>
      </UserInfo>
      <UserInfo>
        <DisplayName>Thiago Fowler</DisplayName>
        <AccountId>3357</AccountId>
        <AccountType/>
      </UserInfo>
      <UserInfo>
        <DisplayName>Yaqine Bazzani</DisplayName>
        <AccountId>8802</AccountId>
        <AccountType/>
      </UserInfo>
      <UserInfo>
        <DisplayName>Anna Gallegos</DisplayName>
        <AccountId>9008</AccountId>
        <AccountType/>
      </UserInfo>
      <UserInfo>
        <DisplayName>Rosta Sikora</DisplayName>
        <AccountId>406</AccountId>
        <AccountType/>
      </UserInfo>
      <UserInfo>
        <DisplayName>Vicky Irwin</DisplayName>
        <AccountId>133</AccountId>
        <AccountType/>
      </UserInfo>
      <UserInfo>
        <DisplayName>Lucy Eason</DisplayName>
        <AccountId>62</AccountId>
        <AccountType/>
      </UserInfo>
      <UserInfo>
        <DisplayName>Bjorn Lamberts</DisplayName>
        <AccountId>810</AccountId>
        <AccountType/>
      </UserInfo>
      <UserInfo>
        <DisplayName>Adelle Rodriguez</DisplayName>
        <AccountId>11215</AccountId>
        <AccountType/>
      </UserInfo>
      <UserInfo>
        <DisplayName>Nehle Lange</DisplayName>
        <AccountId>2434</AccountId>
        <AccountType/>
      </UserInfo>
      <UserInfo>
        <DisplayName>Margitte Verkruijsse</DisplayName>
        <AccountId>2495</AccountId>
        <AccountType/>
      </UserInfo>
      <UserInfo>
        <DisplayName>Vendula Richter</DisplayName>
        <AccountId>17</AccountId>
        <AccountType/>
      </UserInfo>
      <UserInfo>
        <DisplayName>Gregory Naidoo</DisplayName>
        <AccountId>333</AccountId>
        <AccountType/>
      </UserInfo>
    </SharedWithUsers>
  </documentManagement>
</p:properties>
</file>

<file path=customXml/itemProps1.xml><?xml version="1.0" encoding="utf-8"?>
<ds:datastoreItem xmlns:ds="http://schemas.openxmlformats.org/officeDocument/2006/customXml" ds:itemID="{2F141455-29B0-479E-B08E-FD3670081859}">
  <ds:schemaRefs>
    <ds:schemaRef ds:uri="http://schemas.microsoft.com/sharepoint/v3/contenttype/forms"/>
  </ds:schemaRefs>
</ds:datastoreItem>
</file>

<file path=customXml/itemProps2.xml><?xml version="1.0" encoding="utf-8"?>
<ds:datastoreItem xmlns:ds="http://schemas.openxmlformats.org/officeDocument/2006/customXml" ds:itemID="{47B3CDC3-09C3-41C6-8A73-CF6B0D97A905}">
  <ds:schemaRefs>
    <ds:schemaRef ds:uri="0b6d736b-32af-402c-82a1-4d5dce37d3c1"/>
    <ds:schemaRef ds:uri="f8e9ea6b-1282-4408-851b-72f94d73e7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F70CA32-86DB-42E3-B857-C646A76DEFA1}">
  <ds:schemaRefs>
    <ds:schemaRef ds:uri="http://schemas.microsoft.com/sharepoint/v3"/>
    <ds:schemaRef ds:uri="0b6d736b-32af-402c-82a1-4d5dce37d3c1"/>
    <ds:schemaRef ds:uri="http://schemas.microsoft.com/office/infopath/2007/PartnerControls"/>
    <ds:schemaRef ds:uri="f8e9ea6b-1282-4408-851b-72f94d73e73e"/>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www.w3.org/XML/1998/namespace"/>
    <ds:schemaRef ds:uri="http://purl.org/dc/terms/"/>
    <ds:schemaRef ds:uri="http://purl.org/dc/elements/1.1/"/>
  </ds:schemaRefs>
</ds:datastoreItem>
</file>

<file path=docMetadata/LabelInfo.xml><?xml version="1.0" encoding="utf-8"?>
<clbl:labelList xmlns:clbl="http://schemas.microsoft.com/office/2020/mipLabelMetadata">
  <clbl:label id="{72a1ecaa-1c5b-48f1-a750-6eb666e37131}" enabled="1" method="Standard" siteId="{afdb37c2-13f1-4a78-b91e-85749ac8e807}"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161</Words>
  <Application>Microsoft Macintosh PowerPoint</Application>
  <PresentationFormat>Widescreen</PresentationFormat>
  <Paragraphs>52</Paragraphs>
  <Slides>10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Axiforma Book</vt:lpstr>
      <vt:lpstr>Inter</vt:lpstr>
      <vt:lpstr>Tenorite</vt:lpstr>
      <vt:lpstr>Mews Unfold Awards_2025</vt:lpstr>
      <vt:lpstr>PowerPoint Presentation</vt:lpstr>
      <vt:lpstr>PowerPoint Presentation</vt:lpstr>
      <vt:lpstr>PowerPoint Presentation</vt:lpstr>
      <vt:lpstr>Property name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Aliff Turner</cp:lastModifiedBy>
  <cp:revision>2</cp:revision>
  <dcterms:created xsi:type="dcterms:W3CDTF">2023-08-15T14:59:00Z</dcterms:created>
  <dcterms:modified xsi:type="dcterms:W3CDTF">2025-01-21T17:16:20Z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0x0101000457249CC711C44798E21520940EED42</vt:lpwstr>
  </property>
  <property fmtid="{D5CDD505-2E9C-101B-9397-08002B2CF9AE}" pid="3" name="MediaServiceImageTags">
    <vt:lpwstr/>
  </property>
  <property fmtid="{D5CDD505-2E9C-101B-9397-08002B2CF9AE}" pid="4" name="MSIP_Label_a6a83988-1aee-4392-ba6c-a6f6876d6c54_Enabled">
    <vt:lpwstr>true</vt:lpwstr>
  </property>
  <property fmtid="{D5CDD505-2E9C-101B-9397-08002B2CF9AE}" pid="5" name="MSIP_Label_a6a83988-1aee-4392-ba6c-a6f6876d6c54_SetDate">
    <vt:lpwstr>2023-08-16T16:50:23Z</vt:lpwstr>
  </property>
  <property fmtid="{D5CDD505-2E9C-101B-9397-08002B2CF9AE}" pid="6" name="MSIP_Label_a6a83988-1aee-4392-ba6c-a6f6876d6c54_Method">
    <vt:lpwstr>Standard</vt:lpwstr>
  </property>
  <property fmtid="{D5CDD505-2E9C-101B-9397-08002B2CF9AE}" pid="7" name="MSIP_Label_a6a83988-1aee-4392-ba6c-a6f6876d6c54_Name">
    <vt:lpwstr>defa4170-0d19-0005-0004-bc88714345d2</vt:lpwstr>
  </property>
  <property fmtid="{D5CDD505-2E9C-101B-9397-08002B2CF9AE}" pid="8" name="MSIP_Label_a6a83988-1aee-4392-ba6c-a6f6876d6c54_SiteId">
    <vt:lpwstr>afdb37c2-13f1-4a78-b91e-85749ac8e807</vt:lpwstr>
  </property>
  <property fmtid="{D5CDD505-2E9C-101B-9397-08002B2CF9AE}" pid="9" name="MSIP_Label_a6a83988-1aee-4392-ba6c-a6f6876d6c54_ActionId">
    <vt:lpwstr>64620660-12c6-4309-8ab3-f3e802b07a5d</vt:lpwstr>
  </property>
  <property fmtid="{D5CDD505-2E9C-101B-9397-08002B2CF9AE}" pid="10" name="MSIP_Label_a6a83988-1aee-4392-ba6c-a6f6876d6c54_ContentBits">
    <vt:lpwstr>0</vt:lpwstr>
  </property>
</Properties>
</file>