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97" r:id="rId4"/>
  </p:sldMasterIdLst>
  <p:notesMasterIdLst>
    <p:notesMasterId r:id="rId15"/>
  </p:notesMasterIdLst>
  <p:sldIdLst>
    <p:sldId id="2147472084" r:id="rId5"/>
    <p:sldId id="2147472089" r:id="rId6"/>
    <p:sldId id="2147472090" r:id="rId7"/>
    <p:sldId id="2147472091" r:id="rId8"/>
    <p:sldId id="2147472092" r:id="rId9"/>
    <p:sldId id="2147472093" r:id="rId10"/>
    <p:sldId id="2147472094" r:id="rId11"/>
    <p:sldId id="2147472096" r:id="rId12"/>
    <p:sldId id="2147472095" r:id="rId13"/>
    <p:sldId id="2147472097" r:id="rId1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7CB71E-F70E-2229-7633-19B3CE489187}" name="Ana Corzo" initials="" userId="S::ana.corzo@mews.com::2e4ead4a-57f4-4468-b569-f0f8422b7b8c" providerId="AD"/>
  <p188:author id="{3CA98820-D6AE-1A93-2545-AE95E6625794}" name="Shreya Ganapathy" initials="SG" userId="S::shreya.ganapathy@mews.com::b089997b-4e13-4123-95ed-57259bc7cb36" providerId="AD"/>
  <p188:author id="{E735CE2A-EA0D-F43D-B775-41E8FCB3F413}" name="Katya Kazantceva" initials="KK" userId="S::katya.kazantceva@mews.com::2685074c-2f43-4eeb-9d82-32f423589a37" providerId="AD"/>
  <p188:author id="{ACC3D533-295F-80F3-8866-8770DB78102C}" name="Mak Abdelkafi" initials="MA" userId="S::mak@mews.com::0c715a0a-43ed-432e-93ad-9978b1a3c51c" providerId="AD"/>
  <p188:author id="{72316134-0E76-F8C8-CAB8-8EDFA20F58ED}" name="Charlie Delamare" initials="CD" userId="S::charlie.delamare@mews.com::39014c36-6c9c-47f4-9054-9d33413095f9" providerId="AD"/>
  <p188:author id="{F6EB2137-982F-1DF3-C7A7-BFFE51BE0A66}" name="Utilisateur invité" initials="Ui" userId="S::urn:spo:anon#b6fbd3b7d5a39d079b39a3859e753447f82faea4980bf693d071fd97485bc56c::" providerId="AD"/>
  <p188:author id="{43D6133D-68DF-6907-D775-8EBCC3E0347A}" name="Ildefonso Moyano" initials="IM" userId="S::ildefonso.moyano@mews.com::3cd6a138-e7fe-491e-8f4b-db38812e5d0c" providerId="AD"/>
  <p188:author id="{44E97B3E-AEE9-4975-73FF-C7CE52DC99F5}" name="Owen Murphy" initials="OM" userId="S::owen.murphy@mews.com::1f39762f-57e1-4549-9713-77a1a7ee9a5b" providerId="AD"/>
  <p188:author id="{FE764540-9381-3C35-BA55-CBAE1EDD9F95}" name="Adrien Berkowicz" initials="AB" userId="S::adrien.berkowicz@mews.com::23a09648-8865-4524-9357-435df4ba593f" providerId="AD"/>
  <p188:author id="{50B10F5A-EDF9-B695-608A-BE112BF86D22}" name="Stela Koleva" initials="SK" userId="S::stela.koleva@mews.com::7a02f4f8-7c80-47b5-996f-7310a5f9b415" providerId="AD"/>
  <p188:author id="{7AF5085C-C358-6483-C947-C31CAD50B5B6}" name="Darren Panto" initials="" userId="S::darren.panto@mews.com::d8ddf577-0afd-4192-8e6d-6f14f01a1376" providerId="AD"/>
  <p188:author id="{53AB6C63-79DD-EB7C-84A8-BBE8F45236F9}" name="Tom Dickerson" initials="TD" userId="S::tom.dickerson@mews.com::7ef7bd18-7ba5-4f55-a1f2-008ae7f291b8" providerId="AD"/>
  <p188:author id="{94B01C65-94FB-6639-D1FA-BB083A5AB7E2}" name="George Barker" initials="GB" userId="S::george.barker@mews.com::a66dc88f-cd4b-4443-9003-4f1acd244656" providerId="AD"/>
  <p188:author id="{A0ACE166-AAC0-F22B-FFCD-3984B1B2EEC6}" name="Aliff Turner" initials="AT" userId="S::aliff@mews.com::3b08de3a-1c4e-4b28-8fc6-b9bedd1b60dd" providerId="AD"/>
  <p188:author id="{E421C56A-9634-E2F1-8EF2-349F6349887D}" name="Tom Brown" initials="TB" userId="S::tom.brown@mews.com::e7be7114-23bd-4932-ba30-b3ea9f1af60b" providerId="AD"/>
  <p188:author id="{727BDE71-7EF6-293C-DDC2-FF454AD5B715}" name="Liz Rosenblum" initials="LR" userId="S::liz.rosenblum@mews.com::d841dbdd-131d-49b3-98f0-b8af96bb0f95" providerId="AD"/>
  <p188:author id="{B4DF6176-0728-3191-A73C-00105E432FA7}" name="Nik Holmqvist" initials="NH" userId="S::nik.holmqvist@mews.com::54609396-ff7a-4d3d-8d23-55a19e9597b6" providerId="AD"/>
  <p188:author id="{CACBB280-32FC-DBF7-AAE6-D80DB021490D}" name="Elizabeth Lewis" initials="EL" userId="S::elizabeth.lewis@mews.com::9170560a-293c-4587-8535-972f5c744c94" providerId="AD"/>
  <p188:author id="{B8FDB186-EDBB-41BE-59DA-AAE45B3A29C7}" name="Margitte Verkruijsse" initials="MV" userId="S::margitte.verkruijsse@mews.com::a20af555-cb4e-4fd4-9b28-750ac478de89" providerId="AD"/>
  <p188:author id="{0E18A98C-94FD-6756-4371-462771F5AA32}" name="Richard Valtr" initials="RV" userId="S::richard@mews.com::9f21f9e5-6c40-4fc8-bac3-8024fffb9fca" providerId="AD"/>
  <p188:author id="{8D5B2091-CF5B-8B21-A800-FB1F64AB9B58}" name="Charles Wells" initials="CW" userId="S::charles.wells@mews.com::3b9c288c-c465-4ae9-a304-cecad199478c" providerId="AD"/>
  <p188:author id="{B6920093-3B0D-4659-0EF0-FF7FD04E1724}" name="Pooja Naidu" initials="PN" userId="S::pooja.naidu@mews.com::f6cfa91e-21bb-40be-b946-4219fd3e9c70" providerId="AD"/>
  <p188:author id="{08EBF29E-C688-99F3-1666-06353084B53F}" name="Vicky Irwin" initials="" userId="S::vicky.irwin@mews.com::452360f1-f820-4575-b98f-de3548f22e8f" providerId="AD"/>
  <p188:author id="{4FE71FA6-67E2-4086-2FE5-4519203AFE7B}" name="Anna Gallegos" initials="" userId="S::anna.gallegos@mews.com::0e492e87-b666-455f-8a2d-94355bd6a995" providerId="AD"/>
  <p188:author id="{A66946A7-67FD-0DFF-EC2C-5CE79A6940CB}" name="Nicole Simonsen" initials="NS" userId="S::nicole.simonsen@mews.com::93615b03-9c92-4846-a184-609fbd35b0d9" providerId="AD"/>
  <p188:author id="{4E5D13AC-803B-01D0-4F9E-51CE3320B171}" name="Matthijs Welle" initials="MW" userId="S::matt@mews.com::ba1d5915-7ff2-458d-b095-b9ec3221d5ba" providerId="AD"/>
  <p188:author id="{8E8BE8BB-867D-C2B8-C425-4480C258BDF4}" name="Karen Florence" initials="KF" userId="S::karen.florence@mews.com::68095726-02df-4b66-98b3-5268db073b71" providerId="AD"/>
  <p188:author id="{3A55A9BF-CFFC-7EA7-1C40-57036DD2DF5A}" name="Liam Fisher" initials="LF" userId="S::liam.fisher@mews.com::29ba4ac3-2b4c-4cfc-884f-f9e2a85d4c3e" providerId="AD"/>
  <p188:author id="{74B303C1-8099-1933-903B-0FA98272019A}" name="Martin Kučera" initials="MK" userId="S::martin.kucera@mews.com::e9214d48-fdda-40d0-8440-510aa5d58676" providerId="AD"/>
  <p188:author id="{42CDA6C1-49D2-8986-B2C7-754556AC2EFB}" name="Carson Foerster" initials="CF" userId="S::carson.foerster@mews.com::c6eb32eb-9461-45c9-8f5d-25773d9fb9c1" providerId="AD"/>
  <p188:author id="{76B308C4-4D6A-8F90-8185-222FF3B99402}" name="Gustavo Franco" initials="GF" userId="S::gustavo.franco@mews.com::199869d5-c989-4099-bfca-d3dab460d5c0" providerId="AD"/>
  <p188:author id="{85F6A7C4-D441-CDCA-53F7-6BBC5F8769D4}" name="Nicola Bartley" initials="NB" userId="S::nicola.bartley@mews.com::80fba721-e53f-4e4b-b970-d236150fcd03" providerId="AD"/>
  <p188:author id="{A1B534CD-DB54-27D6-EE5B-25C1BB8B8889}" name="Alex Ross" initials="" userId="S::alexander.ross@mews.com::0dc2fef5-eeb4-4347-8588-8af5fffcf5a9" providerId="AD"/>
  <p188:author id="{C28AE2DB-AE0A-EFA1-CC8A-BD71B2AE1657}" name="Mitch Spelten" initials="MS" userId="S::mitch.spelten@mews.com::eafa5f61-b3ab-42e6-84a2-250a949e1c3f" providerId="AD"/>
  <p188:author id="{15DFD4DD-B8D4-C091-4C0F-D97121EC178A}" name="James Taylor" initials="JT" userId="S::james.taylor@mews.com::3f78e60d-3e17-44de-9550-e40b480018dd" providerId="AD"/>
  <p188:author id="{DA7386E1-2AE3-7B95-8F7F-46E327C27001}" name="Leah Anathan" initials="LA" userId="S::leah.anathan@mews.com::711cec1e-8aa6-440a-90e9-9ae2654d848a" providerId="AD"/>
  <p188:author id="{272F3EE2-20CD-C7D6-342E-208505BA2631}" name="Natalia Ducarroz-Schmitt" initials="ND" userId="S::natalia.ducarroz-schmitt@mews.com::a7ee91fa-8524-4f36-b0e6-c239baf80adb" providerId="AD"/>
  <p188:author id="{C36100F2-5B49-4662-E3E6-CF395913E465}" name="Gregory Naidoo" initials="GN" userId="S::greg@mews.com::aed46b30-9b0c-45c0-8ecb-d8f576dd04d8" providerId="AD"/>
  <p188:author id="{85DFDBF7-F81C-0E7D-1AAC-5F251330E794}" name="Markus Levin" initials="ML" userId="S::markus.levin@mews.com::96687f07-d3a8-4cde-94a9-2369b920b785" providerId="AD"/>
  <p188:author id="{8A3D7DFE-DB5C-488E-6A15-DC4F650BE79E}" name="Rebeca Van Heerden" initials="RH" userId="S::rebeca.vanheerden@mews.com::147cfbb6-657f-4ad3-8394-39f83405d59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C69E8"/>
    <a:srgbClr val="202A44"/>
    <a:srgbClr val="F7BCF1"/>
    <a:srgbClr val="FA9865"/>
    <a:srgbClr val="F95D62"/>
    <a:srgbClr val="003C42"/>
    <a:srgbClr val="F2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062707-5901-5249-BFB8-F62248AFB83B}" v="215" dt="2025-01-20T17:09:27.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xiforma Book" pitchFamily="2" charset="77"/>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xiforma Book" pitchFamily="2" charset="77"/>
              </a:defRPr>
            </a:lvl1pPr>
          </a:lstStyle>
          <a:p>
            <a:fld id="{13A59501-DCC7-4CB2-A75D-D7A8B7259E90}" type="datetimeFigureOut">
              <a:rPr lang="en-US" smtClean="0"/>
              <a:pPr/>
              <a:t>1/21/2025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xiforma Book" pitchFamily="2" charset="77"/>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xiforma Book" pitchFamily="2" charset="77"/>
              </a:defRPr>
            </a:lvl1pPr>
          </a:lstStyle>
          <a:p>
            <a:fld id="{EBF49A40-99F4-4BB7-B95F-B2AC46EA10D5}" type="slidenum">
              <a:rPr lang="en-GB" smtClean="0"/>
              <a:pPr/>
              <a:t>‹#›</a:t>
            </a:fld>
            <a:endParaRPr lang="en-GB"/>
          </a:p>
        </p:txBody>
      </p:sp>
    </p:spTree>
    <p:extLst>
      <p:ext uri="{BB962C8B-B14F-4D97-AF65-F5344CB8AC3E}">
        <p14:creationId xmlns:p14="http://schemas.microsoft.com/office/powerpoint/2010/main" val="1143897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xiforma Book" pitchFamily="2" charset="77"/>
        <a:ea typeface="+mn-ea"/>
        <a:cs typeface="+mn-cs"/>
      </a:defRPr>
    </a:lvl1pPr>
    <a:lvl2pPr marL="457200" algn="l" defTabSz="914400" rtl="0" eaLnBrk="1" latinLnBrk="0" hangingPunct="1">
      <a:defRPr sz="1200" b="0" i="0" kern="1200">
        <a:solidFill>
          <a:schemeClr val="tx1"/>
        </a:solidFill>
        <a:latin typeface="Axiforma Book" pitchFamily="2" charset="77"/>
        <a:ea typeface="+mn-ea"/>
        <a:cs typeface="+mn-cs"/>
      </a:defRPr>
    </a:lvl2pPr>
    <a:lvl3pPr marL="914400" algn="l" defTabSz="914400" rtl="0" eaLnBrk="1" latinLnBrk="0" hangingPunct="1">
      <a:defRPr sz="1200" b="0" i="0" kern="1200">
        <a:solidFill>
          <a:schemeClr val="tx1"/>
        </a:solidFill>
        <a:latin typeface="Axiforma Book" pitchFamily="2" charset="77"/>
        <a:ea typeface="+mn-ea"/>
        <a:cs typeface="+mn-cs"/>
      </a:defRPr>
    </a:lvl3pPr>
    <a:lvl4pPr marL="1371600" algn="l" defTabSz="914400" rtl="0" eaLnBrk="1" latinLnBrk="0" hangingPunct="1">
      <a:defRPr sz="1200" b="0" i="0" kern="1200">
        <a:solidFill>
          <a:schemeClr val="tx1"/>
        </a:solidFill>
        <a:latin typeface="Axiforma Book" pitchFamily="2" charset="77"/>
        <a:ea typeface="+mn-ea"/>
        <a:cs typeface="+mn-cs"/>
      </a:defRPr>
    </a:lvl4pPr>
    <a:lvl5pPr marL="1828800" algn="l" defTabSz="914400" rtl="0" eaLnBrk="1" latinLnBrk="0" hangingPunct="1">
      <a:defRPr sz="1200" b="0" i="0" kern="1200">
        <a:solidFill>
          <a:schemeClr val="tx1"/>
        </a:solidFill>
        <a:latin typeface="Axiforma Book"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49A40-99F4-4BB7-B95F-B2AC46EA10D5}" type="slidenum">
              <a:rPr kumimoji="0" lang="en-GB" sz="1200" b="0" i="0" u="none" strike="noStrike" kern="1200" cap="none" spc="0" normalizeH="0" baseline="0" noProof="0" smtClean="0">
                <a:ln>
                  <a:noFill/>
                </a:ln>
                <a:solidFill>
                  <a:prstClr val="black"/>
                </a:solidFill>
                <a:effectLst/>
                <a:uLnTx/>
                <a:uFillTx/>
                <a:latin typeface="Axiforma Boo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xiforma Book" pitchFamily="2" charset="77"/>
              <a:ea typeface="+mn-ea"/>
              <a:cs typeface="+mn-cs"/>
            </a:endParaRPr>
          </a:p>
        </p:txBody>
      </p:sp>
    </p:spTree>
    <p:extLst>
      <p:ext uri="{BB962C8B-B14F-4D97-AF65-F5344CB8AC3E}">
        <p14:creationId xmlns:p14="http://schemas.microsoft.com/office/powerpoint/2010/main" val="242968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49A40-99F4-4BB7-B95F-B2AC46EA10D5}" type="slidenum">
              <a:rPr kumimoji="0" lang="en-GB" sz="1200" b="0" i="0" u="none" strike="noStrike" kern="1200" cap="none" spc="0" normalizeH="0" baseline="0" noProof="0" smtClean="0">
                <a:ln>
                  <a:noFill/>
                </a:ln>
                <a:solidFill>
                  <a:prstClr val="black"/>
                </a:solidFill>
                <a:effectLst/>
                <a:uLnTx/>
                <a:uFillTx/>
                <a:latin typeface="Axiforma Boo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xiforma Book" pitchFamily="2" charset="77"/>
              <a:ea typeface="+mn-ea"/>
              <a:cs typeface="+mn-cs"/>
            </a:endParaRPr>
          </a:p>
        </p:txBody>
      </p:sp>
    </p:spTree>
    <p:extLst>
      <p:ext uri="{BB962C8B-B14F-4D97-AF65-F5344CB8AC3E}">
        <p14:creationId xmlns:p14="http://schemas.microsoft.com/office/powerpoint/2010/main" val="2499519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Information Slide 1">
    <p:bg>
      <p:bgPr>
        <a:solidFill>
          <a:schemeClr val="bg1"/>
        </a:soli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5F213A4F-077F-0F6F-2E93-520C2ED99479}"/>
              </a:ext>
            </a:extLst>
          </p:cNvPr>
          <p:cNvSpPr/>
          <p:nvPr userDrawn="1"/>
        </p:nvSpPr>
        <p:spPr>
          <a:xfrm>
            <a:off x="121024" y="162299"/>
            <a:ext cx="11954435" cy="6533403"/>
          </a:xfrm>
          <a:prstGeom prst="roundRect">
            <a:avLst>
              <a:gd name="adj" fmla="val 3949"/>
            </a:avLst>
          </a:prstGeom>
          <a:solidFill>
            <a:srgbClr val="292830">
              <a:alpha val="50000"/>
            </a:srgbClr>
          </a:solidFill>
        </p:spPr>
        <p:txBody>
          <a:bodyPr wrap="square" lIns="0" tIns="0" rIns="0" bIns="0" rtlCol="0"/>
          <a:lstStyle/>
          <a:p>
            <a:endParaRPr sz="1050">
              <a:latin typeface="Tenorite" pitchFamily="2" charset="0"/>
            </a:endParaRPr>
          </a:p>
        </p:txBody>
      </p:sp>
      <p:sp>
        <p:nvSpPr>
          <p:cNvPr id="10" name="object 41">
            <a:extLst>
              <a:ext uri="{FF2B5EF4-FFF2-40B4-BE49-F238E27FC236}">
                <a16:creationId xmlns:a16="http://schemas.microsoft.com/office/drawing/2014/main" id="{F2CE2EC3-869E-3A8E-7548-F86EF042F989}"/>
              </a:ext>
            </a:extLst>
          </p:cNvPr>
          <p:cNvSpPr/>
          <p:nvPr/>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11" name="object 42">
            <a:extLst>
              <a:ext uri="{FF2B5EF4-FFF2-40B4-BE49-F238E27FC236}">
                <a16:creationId xmlns:a16="http://schemas.microsoft.com/office/drawing/2014/main" id="{C38A0032-AE75-BB3E-A040-12032DBE73CE}"/>
              </a:ext>
            </a:extLst>
          </p:cNvPr>
          <p:cNvSpPr/>
          <p:nvPr/>
        </p:nvSpPr>
        <p:spPr>
          <a:xfrm>
            <a:off x="695325" y="3891485"/>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12" name="object 43">
            <a:extLst>
              <a:ext uri="{FF2B5EF4-FFF2-40B4-BE49-F238E27FC236}">
                <a16:creationId xmlns:a16="http://schemas.microsoft.com/office/drawing/2014/main" id="{DF76C665-8779-8314-83AB-8FC2605EE268}"/>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lang="en-GB" sz="1200" spc="0">
              <a:latin typeface="Tenorite" pitchFamily="2" charset="0"/>
              <a:cs typeface="Inter"/>
            </a:endParaRPr>
          </a:p>
        </p:txBody>
      </p:sp>
      <p:sp>
        <p:nvSpPr>
          <p:cNvPr id="15" name="object 44">
            <a:extLst>
              <a:ext uri="{FF2B5EF4-FFF2-40B4-BE49-F238E27FC236}">
                <a16:creationId xmlns:a16="http://schemas.microsoft.com/office/drawing/2014/main" id="{F6243CDA-7DFD-2F75-1446-60F09EE94779}"/>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rgbClr val="FFFFFF"/>
                </a:solidFill>
                <a:latin typeface="Tenorite" pitchFamily="2" charset="0"/>
                <a:cs typeface="+mn-cs"/>
              </a:rPr>
              <a:t>Page</a:t>
            </a:r>
            <a:endParaRPr sz="1200" spc="0">
              <a:latin typeface="Tenorite" pitchFamily="2" charset="0"/>
              <a:cs typeface="+mn-cs"/>
            </a:endParaRPr>
          </a:p>
        </p:txBody>
      </p:sp>
      <p:sp>
        <p:nvSpPr>
          <p:cNvPr id="16" name="object 45">
            <a:extLst>
              <a:ext uri="{FF2B5EF4-FFF2-40B4-BE49-F238E27FC236}">
                <a16:creationId xmlns:a16="http://schemas.microsoft.com/office/drawing/2014/main" id="{E3242CBA-AAA8-B50D-EA8D-FBC9F4004A6A}"/>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14" name="TextBox 13">
            <a:extLst>
              <a:ext uri="{FF2B5EF4-FFF2-40B4-BE49-F238E27FC236}">
                <a16:creationId xmlns:a16="http://schemas.microsoft.com/office/drawing/2014/main" id="{FF474DDA-9D82-1BA6-2308-438B6D83B9A0}"/>
              </a:ext>
            </a:extLst>
          </p:cNvPr>
          <p:cNvSpPr txBox="1"/>
          <p:nvPr userDrawn="1"/>
        </p:nvSpPr>
        <p:spPr>
          <a:xfrm>
            <a:off x="695325" y="450739"/>
            <a:ext cx="4951095" cy="2596865"/>
          </a:xfrm>
          <a:prstGeom prst="rect">
            <a:avLst/>
          </a:prstGeom>
          <a:noFill/>
        </p:spPr>
        <p:txBody>
          <a:bodyPr wrap="square" lIns="0" tIns="0" rIns="0" bIns="0" rtlCol="0">
            <a:spAutoFit/>
          </a:bodyPr>
          <a:lstStyle/>
          <a:p>
            <a:pPr marL="0" lvl="0" indent="0" algn="l" defTabSz="914400" rtl="0" eaLnBrk="1" latinLnBrk="0" hangingPunct="1">
              <a:lnSpc>
                <a:spcPts val="5000"/>
              </a:lnSpc>
              <a:spcBef>
                <a:spcPts val="0"/>
              </a:spcBef>
              <a:buClr>
                <a:schemeClr val="tx1"/>
              </a:buClr>
              <a:buFont typeface="Arial" panose="020B0604020202020204" pitchFamily="34" charset="0"/>
              <a:buNone/>
            </a:pPr>
            <a:r>
              <a:rPr lang="en-GB" sz="5000" b="1" i="0" kern="1200" spc="-150">
                <a:solidFill>
                  <a:schemeClr val="tx1"/>
                </a:solidFill>
                <a:latin typeface="Tenorite" pitchFamily="2" charset="0"/>
                <a:ea typeface="Inter" panose="02000503000000020004" pitchFamily="2" charset="0"/>
                <a:cs typeface="+mn-cs"/>
              </a:rPr>
              <a:t>Please don't edit this slide deck. </a:t>
            </a:r>
            <a:r>
              <a:rPr lang="en-GB" sz="5000" b="1" i="0" u="sng" kern="1200" spc="-150">
                <a:solidFill>
                  <a:schemeClr val="tx1"/>
                </a:solidFill>
                <a:latin typeface="Tenorite" pitchFamily="2" charset="0"/>
                <a:ea typeface="Inter" panose="02000503000000020004" pitchFamily="2" charset="0"/>
                <a:cs typeface="+mn-cs"/>
              </a:rPr>
              <a:t>Download it</a:t>
            </a:r>
            <a:r>
              <a:rPr lang="en-GB" sz="5000" b="1" i="0" u="none" kern="1200" spc="-150">
                <a:solidFill>
                  <a:schemeClr val="tx1"/>
                </a:solidFill>
                <a:latin typeface="Tenorite" pitchFamily="2" charset="0"/>
                <a:ea typeface="Inter" panose="02000503000000020004" pitchFamily="2" charset="0"/>
                <a:cs typeface="+mn-cs"/>
              </a:rPr>
              <a:t> </a:t>
            </a:r>
            <a:r>
              <a:rPr lang="en-GB" sz="5000" b="1" i="0" kern="1200" spc="-150">
                <a:solidFill>
                  <a:schemeClr val="tx1"/>
                </a:solidFill>
                <a:latin typeface="Tenorite" pitchFamily="2" charset="0"/>
                <a:ea typeface="Inter" panose="02000503000000020004" pitchFamily="2" charset="0"/>
                <a:cs typeface="+mn-cs"/>
              </a:rPr>
              <a:t>to your desktop first.</a:t>
            </a:r>
          </a:p>
        </p:txBody>
      </p:sp>
      <p:sp>
        <p:nvSpPr>
          <p:cNvPr id="2" name="TextBox 1">
            <a:extLst>
              <a:ext uri="{FF2B5EF4-FFF2-40B4-BE49-F238E27FC236}">
                <a16:creationId xmlns:a16="http://schemas.microsoft.com/office/drawing/2014/main" id="{6CBFA703-5EA5-5002-BD77-D526F2A5EF90}"/>
              </a:ext>
            </a:extLst>
          </p:cNvPr>
          <p:cNvSpPr txBox="1"/>
          <p:nvPr userDrawn="1"/>
        </p:nvSpPr>
        <p:spPr>
          <a:xfrm>
            <a:off x="701076" y="4301506"/>
            <a:ext cx="8246982" cy="1692771"/>
          </a:xfrm>
          <a:prstGeom prst="rect">
            <a:avLst/>
          </a:prstGeom>
          <a:noFill/>
        </p:spPr>
        <p:txBody>
          <a:bodyPr wrap="square" lIns="0" tIns="0" rIns="0" bIns="0" rtlCol="0">
            <a:spAutoFit/>
          </a:bodyPr>
          <a:lstStyle/>
          <a:p>
            <a:pPr marL="360000" lvl="0" indent="-360000" algn="l" defTabSz="914400" rtl="0" eaLnBrk="1" latinLnBrk="0" hangingPunct="1">
              <a:lnSpc>
                <a:spcPct val="100000"/>
              </a:lnSpc>
              <a:spcBef>
                <a:spcPts val="0"/>
              </a:spcBef>
              <a:spcAft>
                <a:spcPts val="1200"/>
              </a:spcAft>
              <a:buClr>
                <a:schemeClr val="tx1"/>
              </a:buClr>
              <a:buFont typeface="+mj-lt"/>
              <a:buAutoNum type="arabicPeriod"/>
            </a:pPr>
            <a:r>
              <a:rPr lang="en-GB" sz="2000" b="0" i="0" kern="1200" spc="0">
                <a:solidFill>
                  <a:schemeClr val="tx1"/>
                </a:solidFill>
                <a:latin typeface="Tenorite" pitchFamily="2" charset="0"/>
                <a:ea typeface="Inter" panose="02000503000000020004" pitchFamily="2" charset="0"/>
                <a:cs typeface="+mn-cs"/>
              </a:rPr>
              <a:t>Download this PowerPoint and save it with the file name: </a:t>
            </a:r>
            <a:br>
              <a:rPr lang="en-GB" sz="2000" b="0" i="0" kern="1200" spc="0">
                <a:solidFill>
                  <a:schemeClr val="tx1"/>
                </a:solidFill>
                <a:latin typeface="Tenorite" pitchFamily="2" charset="0"/>
                <a:ea typeface="Inter" panose="02000503000000020004" pitchFamily="2" charset="0"/>
                <a:cs typeface="+mn-cs"/>
              </a:rPr>
            </a:br>
            <a:r>
              <a:rPr lang="en-GB" sz="2000" b="0" i="0" kern="1200" spc="0">
                <a:solidFill>
                  <a:schemeClr val="tx1"/>
                </a:solidFill>
                <a:latin typeface="Tenorite" pitchFamily="2" charset="0"/>
                <a:ea typeface="Inter" panose="02000503000000020004" pitchFamily="2" charset="0"/>
                <a:cs typeface="+mn-cs"/>
              </a:rPr>
              <a:t>Your Company Name + Mews Unfold Awards</a:t>
            </a:r>
          </a:p>
          <a:p>
            <a:pPr marL="360000" marR="0" lvl="0" indent="-360000" algn="l" defTabSz="914400" rtl="0" eaLnBrk="1" fontAlgn="auto" latinLnBrk="0" hangingPunct="1">
              <a:lnSpc>
                <a:spcPct val="100000"/>
              </a:lnSpc>
              <a:spcBef>
                <a:spcPts val="0"/>
              </a:spcBef>
              <a:spcAft>
                <a:spcPts val="1200"/>
              </a:spcAft>
              <a:buClr>
                <a:schemeClr val="tx1"/>
              </a:buClr>
              <a:buSzTx/>
              <a:buFont typeface="+mj-lt"/>
              <a:buAutoNum type="arabicPeriod"/>
              <a:tabLst/>
              <a:defRPr/>
            </a:pPr>
            <a:r>
              <a:rPr lang="en-GB" sz="2000" b="0" i="0" kern="1200" spc="0">
                <a:solidFill>
                  <a:schemeClr val="tx1"/>
                </a:solidFill>
                <a:latin typeface="Tenorite" pitchFamily="2" charset="0"/>
                <a:ea typeface="Inter" panose="02000503000000020004" pitchFamily="2" charset="0"/>
                <a:cs typeface="+mn-cs"/>
              </a:rPr>
              <a:t>Please submit your completed slides to </a:t>
            </a:r>
            <a:r>
              <a:rPr kumimoji="0" lang="en-GB" sz="2000" b="0" i="0" u="sng" strike="noStrike" kern="1200" cap="none" normalizeH="0" baseline="0" noProof="0" err="1">
                <a:ln>
                  <a:noFill/>
                </a:ln>
                <a:effectLst/>
                <a:uLnTx/>
                <a:uFillTx/>
                <a:latin typeface="Tenorite" pitchFamily="2" charset="0"/>
                <a:ea typeface="Inter" panose="02000503000000020004" pitchFamily="2" charset="0"/>
                <a:cs typeface="+mn-cs"/>
              </a:rPr>
              <a:t>katya.kazantceva@mews.com</a:t>
            </a:r>
            <a:r>
              <a:rPr lang="en-GB" sz="2000" b="0" i="0" kern="1200" spc="0">
                <a:solidFill>
                  <a:schemeClr val="tx1"/>
                </a:solidFill>
                <a:latin typeface="Tenorite" pitchFamily="2" charset="0"/>
                <a:ea typeface="Inter" panose="02000503000000020004" pitchFamily="2" charset="0"/>
                <a:cs typeface="+mn-cs"/>
              </a:rPr>
              <a:t> </a:t>
            </a:r>
            <a:br>
              <a:rPr lang="en-GB" sz="2000" b="0" i="0" kern="1200" spc="0">
                <a:solidFill>
                  <a:schemeClr val="tx1"/>
                </a:solidFill>
                <a:latin typeface="Tenorite" pitchFamily="2" charset="0"/>
                <a:ea typeface="Inter" panose="02000503000000020004" pitchFamily="2" charset="0"/>
                <a:cs typeface="+mn-cs"/>
              </a:rPr>
            </a:br>
            <a:r>
              <a:rPr lang="en-GB" sz="2000" b="0" i="0" kern="1200" spc="0">
                <a:solidFill>
                  <a:schemeClr val="tx1"/>
                </a:solidFill>
                <a:latin typeface="Tenorite" pitchFamily="2" charset="0"/>
                <a:ea typeface="Inter" panose="02000503000000020004" pitchFamily="2" charset="0"/>
                <a:cs typeface="+mn-cs"/>
              </a:rPr>
              <a:t>before 14</a:t>
            </a:r>
            <a:r>
              <a:rPr lang="en-GB" sz="2000" b="0" i="0" kern="1200" spc="0" baseline="30000">
                <a:solidFill>
                  <a:schemeClr val="tx1"/>
                </a:solidFill>
                <a:latin typeface="Tenorite" pitchFamily="2" charset="0"/>
                <a:ea typeface="Inter" panose="02000503000000020004" pitchFamily="2" charset="0"/>
                <a:cs typeface="+mn-cs"/>
              </a:rPr>
              <a:t>th</a:t>
            </a:r>
            <a:r>
              <a:rPr lang="en-GB" sz="2000" b="0" i="0" kern="1200" spc="0">
                <a:solidFill>
                  <a:schemeClr val="tx1"/>
                </a:solidFill>
                <a:latin typeface="Tenorite" pitchFamily="2" charset="0"/>
                <a:ea typeface="Inter" panose="02000503000000020004" pitchFamily="2" charset="0"/>
                <a:cs typeface="+mn-cs"/>
              </a:rPr>
              <a:t> of March 2025, and copy your Customer Success Manager into the email.</a:t>
            </a:r>
          </a:p>
        </p:txBody>
      </p:sp>
      <p:sp>
        <p:nvSpPr>
          <p:cNvPr id="24" name="Slide Number Placeholder 10">
            <a:extLst>
              <a:ext uri="{FF2B5EF4-FFF2-40B4-BE49-F238E27FC236}">
                <a16:creationId xmlns:a16="http://schemas.microsoft.com/office/drawing/2014/main" id="{DE0BCEF4-B899-B4CE-8504-E3E70AEBE54E}"/>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rgbClr val="FFFFFF"/>
                </a:solidFill>
                <a:latin typeface="Tenorite" pitchFamily="2" charset="0"/>
                <a:ea typeface="+mn-ea"/>
                <a:cs typeface="+mn-cs"/>
              </a:defRPr>
            </a:lvl1pPr>
          </a:lstStyle>
          <a:p>
            <a:fld id="{E09E4D2B-60D2-B44D-9AC6-CFF764EB9F22}" type="slidenum">
              <a:rPr lang="en-GB" smtClean="0"/>
              <a:pPr/>
              <a:t>‹#›</a:t>
            </a:fld>
            <a:endParaRPr lang="en-GB"/>
          </a:p>
        </p:txBody>
      </p:sp>
      <p:sp>
        <p:nvSpPr>
          <p:cNvPr id="4" name="TextBox 3">
            <a:extLst>
              <a:ext uri="{FF2B5EF4-FFF2-40B4-BE49-F238E27FC236}">
                <a16:creationId xmlns:a16="http://schemas.microsoft.com/office/drawing/2014/main" id="{2E4E9F32-3D64-3A87-DD7D-02485D2D2A03}"/>
              </a:ext>
            </a:extLst>
          </p:cNvPr>
          <p:cNvSpPr txBox="1"/>
          <p:nvPr userDrawn="1"/>
        </p:nvSpPr>
        <p:spPr>
          <a:xfrm>
            <a:off x="1062990" y="6183359"/>
            <a:ext cx="7200899" cy="307777"/>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spcAft>
                <a:spcPts val="1200"/>
              </a:spcAft>
              <a:buClr>
                <a:schemeClr val="tx1"/>
              </a:buClr>
              <a:buFont typeface="+mj-lt"/>
              <a:buNone/>
            </a:pPr>
            <a:r>
              <a:rPr lang="en-GB" sz="2000" b="0" i="0" kern="1200" spc="0">
                <a:solidFill>
                  <a:schemeClr val="tx1"/>
                </a:solidFill>
                <a:latin typeface="Tenorite" pitchFamily="2" charset="0"/>
                <a:ea typeface="Inter" panose="02000503000000020004" pitchFamily="2" charset="0"/>
                <a:cs typeface="+mn-cs"/>
              </a:rPr>
              <a:t>Thank you and good luck!</a:t>
            </a:r>
          </a:p>
        </p:txBody>
      </p:sp>
    </p:spTree>
    <p:extLst>
      <p:ext uri="{BB962C8B-B14F-4D97-AF65-F5344CB8AC3E}">
        <p14:creationId xmlns:p14="http://schemas.microsoft.com/office/powerpoint/2010/main" val="246022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Unfold Awards">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AB5C442-9492-54E0-C457-A307275798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209" r="15269"/>
          <a:stretch/>
        </p:blipFill>
        <p:spPr>
          <a:xfrm>
            <a:off x="121024" y="161701"/>
            <a:ext cx="5828400" cy="6534598"/>
          </a:xfrm>
          <a:prstGeom prst="roundRect">
            <a:avLst>
              <a:gd name="adj" fmla="val 3792"/>
            </a:avLst>
          </a:prstGeom>
        </p:spPr>
      </p:pic>
      <p:sp>
        <p:nvSpPr>
          <p:cNvPr id="3" name="object 2">
            <a:extLst>
              <a:ext uri="{FF2B5EF4-FFF2-40B4-BE49-F238E27FC236}">
                <a16:creationId xmlns:a16="http://schemas.microsoft.com/office/drawing/2014/main" id="{9D5A4CE8-D688-A927-957F-7EF9301538E3}"/>
              </a:ext>
            </a:extLst>
          </p:cNvPr>
          <p:cNvSpPr/>
          <p:nvPr userDrawn="1"/>
        </p:nvSpPr>
        <p:spPr>
          <a:xfrm>
            <a:off x="6242575" y="162299"/>
            <a:ext cx="5828431" cy="6533403"/>
          </a:xfrm>
          <a:prstGeom prst="roundRect">
            <a:avLst>
              <a:gd name="adj" fmla="val 3995"/>
            </a:avLst>
          </a:prstGeom>
          <a:solidFill>
            <a:srgbClr val="292830">
              <a:alpha val="50000"/>
            </a:srgbClr>
          </a:solidFill>
        </p:spPr>
        <p:txBody>
          <a:bodyPr wrap="square" lIns="0" tIns="0" rIns="0" bIns="0" rtlCol="0"/>
          <a:lstStyle/>
          <a:p>
            <a:pPr lvl="0"/>
            <a:endParaRPr sz="1050">
              <a:latin typeface="Tenorite" pitchFamily="2" charset="0"/>
            </a:endParaRPr>
          </a:p>
        </p:txBody>
      </p:sp>
      <p:sp>
        <p:nvSpPr>
          <p:cNvPr id="23" name="Text Placeholder 22">
            <a:extLst>
              <a:ext uri="{FF2B5EF4-FFF2-40B4-BE49-F238E27FC236}">
                <a16:creationId xmlns:a16="http://schemas.microsoft.com/office/drawing/2014/main" id="{F6FC7CE2-A69C-5AA8-FC47-E82ED61E11FE}"/>
              </a:ext>
            </a:extLst>
          </p:cNvPr>
          <p:cNvSpPr>
            <a:spLocks noGrp="1"/>
          </p:cNvSpPr>
          <p:nvPr>
            <p:ph type="body" sz="quarter" idx="17"/>
          </p:nvPr>
        </p:nvSpPr>
        <p:spPr>
          <a:xfrm>
            <a:off x="6810840" y="873838"/>
            <a:ext cx="3219271" cy="4524072"/>
          </a:xfrm>
        </p:spPr>
        <p:txBody>
          <a:bodyPr>
            <a:normAutofit/>
          </a:bodyPr>
          <a:lstStyle>
            <a:lvl1pPr marL="0" algn="l" defTabSz="914400" rtl="0" eaLnBrk="1" latinLnBrk="0" hangingPunct="1">
              <a:lnSpc>
                <a:spcPct val="90000"/>
              </a:lnSpc>
              <a:spcBef>
                <a:spcPct val="0"/>
              </a:spcBef>
              <a:buClr>
                <a:schemeClr val="bg1"/>
              </a:buClr>
              <a:buNone/>
              <a:defRPr lang="en-GB" sz="2200" b="0" i="0" kern="1200" spc="0" dirty="0">
                <a:solidFill>
                  <a:schemeClr val="bg1"/>
                </a:solidFill>
                <a:latin typeface="Tenorite" pitchFamily="2" charset="0"/>
                <a:ea typeface="+mj-ea"/>
                <a:cs typeface="+mj-cs"/>
              </a:defRPr>
            </a:lvl1pPr>
            <a:lvl2pPr>
              <a:buClr>
                <a:schemeClr val="bg1"/>
              </a:buClr>
              <a:defRPr sz="4000">
                <a:solidFill>
                  <a:schemeClr val="bg1"/>
                </a:solidFill>
                <a:latin typeface="Tenorite" pitchFamily="2" charset="0"/>
              </a:defRPr>
            </a:lvl2pPr>
            <a:lvl3pPr>
              <a:buClr>
                <a:schemeClr val="bg1"/>
              </a:buClr>
              <a:defRPr sz="4000">
                <a:solidFill>
                  <a:schemeClr val="bg1"/>
                </a:solidFill>
                <a:latin typeface="Tenorite" pitchFamily="2" charset="0"/>
              </a:defRPr>
            </a:lvl3pPr>
            <a:lvl4pPr>
              <a:buClr>
                <a:schemeClr val="bg1"/>
              </a:buClr>
              <a:defRPr sz="4000">
                <a:solidFill>
                  <a:schemeClr val="bg1"/>
                </a:solidFill>
                <a:latin typeface="Tenorite" pitchFamily="2" charset="0"/>
              </a:defRPr>
            </a:lvl4pPr>
            <a:lvl5pPr>
              <a:buClr>
                <a:schemeClr val="bg1"/>
              </a:buClr>
              <a:defRPr sz="4000">
                <a:solidFill>
                  <a:schemeClr val="bg1"/>
                </a:solidFill>
                <a:latin typeface="Tenorite" pitchFamily="2" charset="0"/>
              </a:defRPr>
            </a:lvl5pPr>
          </a:lstStyle>
          <a:p>
            <a:pPr lvl="0"/>
            <a:r>
              <a:rPr lang="en-GB"/>
              <a:t>Click to edit Master text styles</a:t>
            </a:r>
          </a:p>
          <a:p>
            <a:pPr lvl="0"/>
            <a:r>
              <a:rPr lang="en-GB"/>
              <a:t>Second level</a:t>
            </a:r>
          </a:p>
        </p:txBody>
      </p:sp>
      <p:sp>
        <p:nvSpPr>
          <p:cNvPr id="24" name="Text Placeholder 22">
            <a:extLst>
              <a:ext uri="{FF2B5EF4-FFF2-40B4-BE49-F238E27FC236}">
                <a16:creationId xmlns:a16="http://schemas.microsoft.com/office/drawing/2014/main" id="{1BE0E893-CC41-229F-0D50-DCC17315603E}"/>
              </a:ext>
            </a:extLst>
          </p:cNvPr>
          <p:cNvSpPr>
            <a:spLocks noGrp="1"/>
          </p:cNvSpPr>
          <p:nvPr>
            <p:ph type="body" sz="quarter" idx="18"/>
          </p:nvPr>
        </p:nvSpPr>
        <p:spPr>
          <a:xfrm>
            <a:off x="6810840" y="5584210"/>
            <a:ext cx="3219173" cy="622280"/>
          </a:xfrm>
        </p:spPr>
        <p:txBody>
          <a:bodyPr anchor="t">
            <a:normAutofit/>
          </a:bodyPr>
          <a:lstStyle>
            <a:lvl1pPr>
              <a:buClr>
                <a:schemeClr val="bg1"/>
              </a:buClr>
              <a:defRPr sz="1600">
                <a:solidFill>
                  <a:schemeClr val="bg1"/>
                </a:solidFill>
                <a:latin typeface="Tenorite" pitchFamily="2" charset="0"/>
              </a:defRPr>
            </a:lvl1pPr>
            <a:lvl2pPr>
              <a:buClr>
                <a:schemeClr val="bg1"/>
              </a:buClr>
              <a:defRPr>
                <a:solidFill>
                  <a:schemeClr val="bg1"/>
                </a:solidFill>
              </a:defRPr>
            </a:lvl2pPr>
          </a:lstStyle>
          <a:p>
            <a:pPr lvl="0"/>
            <a:r>
              <a:rPr lang="en-GB"/>
              <a:t>Click to edit Master text styles</a:t>
            </a:r>
          </a:p>
          <a:p>
            <a:pPr lvl="0"/>
            <a:r>
              <a:rPr lang="en-GB"/>
              <a:t>Second level</a:t>
            </a:r>
          </a:p>
        </p:txBody>
      </p:sp>
      <p:sp>
        <p:nvSpPr>
          <p:cNvPr id="26" name="Text Placeholder 22">
            <a:extLst>
              <a:ext uri="{FF2B5EF4-FFF2-40B4-BE49-F238E27FC236}">
                <a16:creationId xmlns:a16="http://schemas.microsoft.com/office/drawing/2014/main" id="{28C0B9B0-8ABE-3B51-E8C7-98B081B73F2D}"/>
              </a:ext>
            </a:extLst>
          </p:cNvPr>
          <p:cNvSpPr>
            <a:spLocks noGrp="1"/>
          </p:cNvSpPr>
          <p:nvPr>
            <p:ph type="body" sz="quarter" idx="19" hasCustomPrompt="1"/>
          </p:nvPr>
        </p:nvSpPr>
        <p:spPr>
          <a:xfrm>
            <a:off x="6810840" y="385880"/>
            <a:ext cx="3219463" cy="600921"/>
          </a:xfrm>
        </p:spPr>
        <p:txBody>
          <a:bodyPr>
            <a:noAutofit/>
          </a:bodyPr>
          <a:lstStyle>
            <a:lvl1pPr>
              <a:buClr>
                <a:schemeClr val="bg1"/>
              </a:buClr>
              <a:defRPr sz="5400">
                <a:solidFill>
                  <a:srgbClr val="FF6425"/>
                </a:solidFill>
                <a:latin typeface="Tenorite" pitchFamily="2" charset="0"/>
              </a:defRPr>
            </a:lvl1pPr>
            <a:lvl2pPr>
              <a:buClr>
                <a:schemeClr val="bg1"/>
              </a:buClr>
              <a:defRPr sz="4000">
                <a:solidFill>
                  <a:schemeClr val="bg1"/>
                </a:solidFill>
                <a:latin typeface="Tenorite" pitchFamily="2" charset="0"/>
              </a:defRPr>
            </a:lvl2pPr>
            <a:lvl3pPr>
              <a:buClr>
                <a:schemeClr val="bg1"/>
              </a:buClr>
              <a:defRPr sz="4000">
                <a:solidFill>
                  <a:schemeClr val="bg1"/>
                </a:solidFill>
                <a:latin typeface="Tenorite" pitchFamily="2" charset="0"/>
              </a:defRPr>
            </a:lvl3pPr>
            <a:lvl4pPr>
              <a:buClr>
                <a:schemeClr val="bg1"/>
              </a:buClr>
              <a:defRPr sz="4000">
                <a:solidFill>
                  <a:schemeClr val="bg1"/>
                </a:solidFill>
                <a:latin typeface="Tenorite" pitchFamily="2" charset="0"/>
              </a:defRPr>
            </a:lvl4pPr>
            <a:lvl5pPr>
              <a:buClr>
                <a:schemeClr val="bg1"/>
              </a:buClr>
              <a:defRPr sz="4000">
                <a:solidFill>
                  <a:schemeClr val="bg1"/>
                </a:solidFill>
                <a:latin typeface="Tenorite" pitchFamily="2" charset="0"/>
              </a:defRPr>
            </a:lvl5pPr>
          </a:lstStyle>
          <a:p>
            <a:pPr lvl="0"/>
            <a:r>
              <a:rPr lang="en-GB"/>
              <a:t>"</a:t>
            </a:r>
          </a:p>
        </p:txBody>
      </p:sp>
      <p:sp>
        <p:nvSpPr>
          <p:cNvPr id="4" name="object 41">
            <a:extLst>
              <a:ext uri="{FF2B5EF4-FFF2-40B4-BE49-F238E27FC236}">
                <a16:creationId xmlns:a16="http://schemas.microsoft.com/office/drawing/2014/main" id="{C0357370-61DC-E89F-1637-F1429C26322E}"/>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5" name="object 43">
            <a:extLst>
              <a:ext uri="{FF2B5EF4-FFF2-40B4-BE49-F238E27FC236}">
                <a16:creationId xmlns:a16="http://schemas.microsoft.com/office/drawing/2014/main" id="{35C1D411-2FD4-7613-3047-EBF54E7000A2}"/>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sz="1200" spc="0">
              <a:latin typeface="Tenorite" pitchFamily="2" charset="0"/>
              <a:cs typeface="Inter"/>
            </a:endParaRPr>
          </a:p>
        </p:txBody>
      </p:sp>
      <p:sp>
        <p:nvSpPr>
          <p:cNvPr id="7" name="object 45">
            <a:extLst>
              <a:ext uri="{FF2B5EF4-FFF2-40B4-BE49-F238E27FC236}">
                <a16:creationId xmlns:a16="http://schemas.microsoft.com/office/drawing/2014/main" id="{614599E9-523D-FCF8-9DA2-37FCDA0EE394}"/>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20" name="object 44">
            <a:extLst>
              <a:ext uri="{FF2B5EF4-FFF2-40B4-BE49-F238E27FC236}">
                <a16:creationId xmlns:a16="http://schemas.microsoft.com/office/drawing/2014/main" id="{7B6B5E3B-18A7-1F5C-5766-A3D6F14137F8}"/>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chemeClr val="bg1"/>
                </a:solidFill>
                <a:latin typeface="Tenorite" pitchFamily="2" charset="0"/>
                <a:cs typeface="+mn-cs"/>
              </a:rPr>
              <a:t>Page</a:t>
            </a:r>
          </a:p>
        </p:txBody>
      </p:sp>
      <p:sp>
        <p:nvSpPr>
          <p:cNvPr id="21" name="Slide Number Placeholder 10">
            <a:extLst>
              <a:ext uri="{FF2B5EF4-FFF2-40B4-BE49-F238E27FC236}">
                <a16:creationId xmlns:a16="http://schemas.microsoft.com/office/drawing/2014/main" id="{CAF0425C-B3EE-47C1-7E20-878549FF1FEB}"/>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chemeClr val="bg1"/>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193716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Unfold Awards">
    <p:bg>
      <p:bgPr>
        <a:solidFill>
          <a:schemeClr val="bg2"/>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047ACD3-71D9-05B6-947C-F029E6B1AAF2}"/>
              </a:ext>
            </a:extLst>
          </p:cNvPr>
          <p:cNvPicPr>
            <a:picLocks noChangeAspect="1"/>
          </p:cNvPicPr>
          <p:nvPr userDrawn="1"/>
        </p:nvPicPr>
        <p:blipFill>
          <a:blip r:embed="rId2">
            <a:extLst>
              <a:ext uri="{28A0092B-C50C-407E-A947-70E740481C1C}">
                <a14:useLocalDpi xmlns:a14="http://schemas.microsoft.com/office/drawing/2010/main" val="0"/>
              </a:ext>
            </a:extLst>
          </a:blip>
          <a:srcRect t="7834" b="7834"/>
          <a:stretch/>
        </p:blipFill>
        <p:spPr>
          <a:xfrm>
            <a:off x="0" y="0"/>
            <a:ext cx="12192000" cy="6858000"/>
          </a:xfrm>
          <a:prstGeom prst="rect">
            <a:avLst/>
          </a:prstGeom>
        </p:spPr>
      </p:pic>
      <p:sp>
        <p:nvSpPr>
          <p:cNvPr id="6" name="object 5">
            <a:extLst>
              <a:ext uri="{FF2B5EF4-FFF2-40B4-BE49-F238E27FC236}">
                <a16:creationId xmlns:a16="http://schemas.microsoft.com/office/drawing/2014/main" id="{034EA416-A0EE-4730-6FDC-877966E174FF}"/>
              </a:ext>
            </a:extLst>
          </p:cNvPr>
          <p:cNvSpPr/>
          <p:nvPr userDrawn="1"/>
        </p:nvSpPr>
        <p:spPr>
          <a:xfrm>
            <a:off x="0" y="0"/>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1215">
              <a:alpha val="18998"/>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2AC32C3-666B-2A82-EBD3-3F3C5CE00BD0}"/>
              </a:ext>
            </a:extLst>
          </p:cNvPr>
          <p:cNvSpPr/>
          <p:nvPr userDrawn="1"/>
        </p:nvSpPr>
        <p:spPr>
          <a:xfrm>
            <a:off x="0" y="0"/>
            <a:ext cx="12192000" cy="6857999"/>
          </a:xfrm>
          <a:custGeom>
            <a:avLst/>
            <a:gdLst/>
            <a:ahLst/>
            <a:cxnLst/>
            <a:rect l="l" t="t" r="r" b="b"/>
            <a:pathLst>
              <a:path w="12640945" h="7619365">
                <a:moveTo>
                  <a:pt x="12640766" y="0"/>
                </a:moveTo>
                <a:lnTo>
                  <a:pt x="0" y="0"/>
                </a:lnTo>
                <a:lnTo>
                  <a:pt x="0" y="7618972"/>
                </a:lnTo>
                <a:lnTo>
                  <a:pt x="12640766" y="7618972"/>
                </a:lnTo>
                <a:lnTo>
                  <a:pt x="12640766" y="0"/>
                </a:lnTo>
                <a:close/>
              </a:path>
            </a:pathLst>
          </a:custGeom>
          <a:gradFill>
            <a:gsLst>
              <a:gs pos="0">
                <a:schemeClr val="tx2"/>
              </a:gs>
              <a:gs pos="59000">
                <a:schemeClr val="tx1">
                  <a:alpha val="0"/>
                </a:schemeClr>
              </a:gs>
            </a:gsLst>
            <a:path path="circle">
              <a:fillToRect r="100000" b="100000"/>
            </a:path>
          </a:gradFill>
        </p:spPr>
        <p:txBody>
          <a:bodyPr wrap="square" lIns="0" tIns="0" rIns="0" bIns="0" rtlCol="0"/>
          <a:lstStyle/>
          <a:p>
            <a:endParaRPr>
              <a:latin typeface="Tenorite" pitchFamily="2" charset="0"/>
            </a:endParaRPr>
          </a:p>
        </p:txBody>
      </p:sp>
      <p:sp>
        <p:nvSpPr>
          <p:cNvPr id="26" name="object 41">
            <a:extLst>
              <a:ext uri="{FF2B5EF4-FFF2-40B4-BE49-F238E27FC236}">
                <a16:creationId xmlns:a16="http://schemas.microsoft.com/office/drawing/2014/main" id="{768533C3-D0D4-C466-6119-899644652D93}"/>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27" name="object 43">
            <a:extLst>
              <a:ext uri="{FF2B5EF4-FFF2-40B4-BE49-F238E27FC236}">
                <a16:creationId xmlns:a16="http://schemas.microsoft.com/office/drawing/2014/main" id="{89F7029B-D4E0-A27E-669D-320CEC73CFF7}"/>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Volume 06</a:t>
            </a:r>
            <a:endParaRPr lang="en-GB" sz="1200" spc="0">
              <a:latin typeface="Tenorite" pitchFamily="2" charset="0"/>
              <a:cs typeface="Inter"/>
            </a:endParaRPr>
          </a:p>
        </p:txBody>
      </p:sp>
      <p:sp>
        <p:nvSpPr>
          <p:cNvPr id="28" name="object 44">
            <a:extLst>
              <a:ext uri="{FF2B5EF4-FFF2-40B4-BE49-F238E27FC236}">
                <a16:creationId xmlns:a16="http://schemas.microsoft.com/office/drawing/2014/main" id="{E5ADC144-2F07-7F3C-EB1C-6DE7F7E2BEC4}"/>
              </a:ext>
            </a:extLst>
          </p:cNvPr>
          <p:cNvSpPr txBox="1"/>
          <p:nvPr userDrawn="1"/>
        </p:nvSpPr>
        <p:spPr>
          <a:xfrm>
            <a:off x="11482986" y="4337727"/>
            <a:ext cx="184666" cy="819809"/>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Amsterdam</a:t>
            </a:r>
            <a:endParaRPr sz="1200" spc="0">
              <a:latin typeface="Tenorite" pitchFamily="2" charset="0"/>
              <a:cs typeface="Inter"/>
            </a:endParaRPr>
          </a:p>
        </p:txBody>
      </p:sp>
      <p:sp>
        <p:nvSpPr>
          <p:cNvPr id="30" name="object 45">
            <a:extLst>
              <a:ext uri="{FF2B5EF4-FFF2-40B4-BE49-F238E27FC236}">
                <a16:creationId xmlns:a16="http://schemas.microsoft.com/office/drawing/2014/main" id="{949E162F-ED69-DC5E-FECA-F06174E6301E}"/>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11" name="object 11">
            <a:extLst>
              <a:ext uri="{FF2B5EF4-FFF2-40B4-BE49-F238E27FC236}">
                <a16:creationId xmlns:a16="http://schemas.microsoft.com/office/drawing/2014/main" id="{8A40CFB4-241E-E401-C322-7CC5AB8B8E66}"/>
              </a:ext>
            </a:extLst>
          </p:cNvPr>
          <p:cNvSpPr/>
          <p:nvPr userDrawn="1"/>
        </p:nvSpPr>
        <p:spPr>
          <a:xfrm>
            <a:off x="1702652" y="441325"/>
            <a:ext cx="1007094" cy="277361"/>
          </a:xfrm>
          <a:custGeom>
            <a:avLst/>
            <a:gdLst/>
            <a:ahLst/>
            <a:cxnLst/>
            <a:rect l="l" t="t" r="r" b="b"/>
            <a:pathLst>
              <a:path w="3075304" h="930909">
                <a:moveTo>
                  <a:pt x="465409" y="0"/>
                </a:moveTo>
                <a:lnTo>
                  <a:pt x="417824" y="2402"/>
                </a:lnTo>
                <a:lnTo>
                  <a:pt x="371613" y="9455"/>
                </a:lnTo>
                <a:lnTo>
                  <a:pt x="327011" y="20923"/>
                </a:lnTo>
                <a:lnTo>
                  <a:pt x="284251" y="36574"/>
                </a:lnTo>
                <a:lnTo>
                  <a:pt x="243567" y="56172"/>
                </a:lnTo>
                <a:lnTo>
                  <a:pt x="205194" y="79484"/>
                </a:lnTo>
                <a:lnTo>
                  <a:pt x="169365" y="106276"/>
                </a:lnTo>
                <a:lnTo>
                  <a:pt x="136315" y="136315"/>
                </a:lnTo>
                <a:lnTo>
                  <a:pt x="106276" y="169365"/>
                </a:lnTo>
                <a:lnTo>
                  <a:pt x="79484" y="205194"/>
                </a:lnTo>
                <a:lnTo>
                  <a:pt x="56172" y="243567"/>
                </a:lnTo>
                <a:lnTo>
                  <a:pt x="36574" y="284251"/>
                </a:lnTo>
                <a:lnTo>
                  <a:pt x="20923" y="327011"/>
                </a:lnTo>
                <a:lnTo>
                  <a:pt x="9455" y="371613"/>
                </a:lnTo>
                <a:lnTo>
                  <a:pt x="2402" y="417824"/>
                </a:lnTo>
                <a:lnTo>
                  <a:pt x="0" y="465409"/>
                </a:lnTo>
                <a:lnTo>
                  <a:pt x="2402" y="512993"/>
                </a:lnTo>
                <a:lnTo>
                  <a:pt x="9455" y="559202"/>
                </a:lnTo>
                <a:lnTo>
                  <a:pt x="20923" y="603803"/>
                </a:lnTo>
                <a:lnTo>
                  <a:pt x="36574" y="646562"/>
                </a:lnTo>
                <a:lnTo>
                  <a:pt x="56172" y="687245"/>
                </a:lnTo>
                <a:lnTo>
                  <a:pt x="79484" y="725617"/>
                </a:lnTo>
                <a:lnTo>
                  <a:pt x="106276" y="761445"/>
                </a:lnTo>
                <a:lnTo>
                  <a:pt x="136315" y="794495"/>
                </a:lnTo>
                <a:lnTo>
                  <a:pt x="169365" y="824533"/>
                </a:lnTo>
                <a:lnTo>
                  <a:pt x="205194" y="851325"/>
                </a:lnTo>
                <a:lnTo>
                  <a:pt x="243567" y="874637"/>
                </a:lnTo>
                <a:lnTo>
                  <a:pt x="284251" y="894235"/>
                </a:lnTo>
                <a:lnTo>
                  <a:pt x="327011" y="909885"/>
                </a:lnTo>
                <a:lnTo>
                  <a:pt x="371613" y="921353"/>
                </a:lnTo>
                <a:lnTo>
                  <a:pt x="417824" y="928406"/>
                </a:lnTo>
                <a:lnTo>
                  <a:pt x="465409" y="930809"/>
                </a:lnTo>
                <a:lnTo>
                  <a:pt x="2609595" y="930809"/>
                </a:lnTo>
                <a:lnTo>
                  <a:pt x="2657181" y="928406"/>
                </a:lnTo>
                <a:lnTo>
                  <a:pt x="2703392" y="921353"/>
                </a:lnTo>
                <a:lnTo>
                  <a:pt x="2747994" y="909885"/>
                </a:lnTo>
                <a:lnTo>
                  <a:pt x="2790754" y="894235"/>
                </a:lnTo>
                <a:lnTo>
                  <a:pt x="2831438" y="874637"/>
                </a:lnTo>
                <a:lnTo>
                  <a:pt x="2869811" y="851325"/>
                </a:lnTo>
                <a:lnTo>
                  <a:pt x="2905640" y="824533"/>
                </a:lnTo>
                <a:lnTo>
                  <a:pt x="2938690" y="794495"/>
                </a:lnTo>
                <a:lnTo>
                  <a:pt x="2968729" y="761445"/>
                </a:lnTo>
                <a:lnTo>
                  <a:pt x="2995521" y="725617"/>
                </a:lnTo>
                <a:lnTo>
                  <a:pt x="3018833" y="687245"/>
                </a:lnTo>
                <a:lnTo>
                  <a:pt x="3038431" y="646562"/>
                </a:lnTo>
                <a:lnTo>
                  <a:pt x="3054081" y="603803"/>
                </a:lnTo>
                <a:lnTo>
                  <a:pt x="3065550" y="559202"/>
                </a:lnTo>
                <a:lnTo>
                  <a:pt x="3072602" y="512993"/>
                </a:lnTo>
                <a:lnTo>
                  <a:pt x="3075005" y="465409"/>
                </a:lnTo>
                <a:lnTo>
                  <a:pt x="3072602" y="417824"/>
                </a:lnTo>
                <a:lnTo>
                  <a:pt x="3065550" y="371613"/>
                </a:lnTo>
                <a:lnTo>
                  <a:pt x="3054081" y="327011"/>
                </a:lnTo>
                <a:lnTo>
                  <a:pt x="3038431" y="284251"/>
                </a:lnTo>
                <a:lnTo>
                  <a:pt x="3018833" y="243567"/>
                </a:lnTo>
                <a:lnTo>
                  <a:pt x="2995521" y="205194"/>
                </a:lnTo>
                <a:lnTo>
                  <a:pt x="2968729" y="169365"/>
                </a:lnTo>
                <a:lnTo>
                  <a:pt x="2938690" y="136315"/>
                </a:lnTo>
                <a:lnTo>
                  <a:pt x="2905640" y="106276"/>
                </a:lnTo>
                <a:lnTo>
                  <a:pt x="2869811" y="79484"/>
                </a:lnTo>
                <a:lnTo>
                  <a:pt x="2831438" y="56172"/>
                </a:lnTo>
                <a:lnTo>
                  <a:pt x="2790754" y="36574"/>
                </a:lnTo>
                <a:lnTo>
                  <a:pt x="2747994" y="20923"/>
                </a:lnTo>
                <a:lnTo>
                  <a:pt x="2703392" y="9455"/>
                </a:lnTo>
                <a:lnTo>
                  <a:pt x="2657181" y="2402"/>
                </a:lnTo>
                <a:lnTo>
                  <a:pt x="2609595" y="0"/>
                </a:lnTo>
                <a:lnTo>
                  <a:pt x="465409" y="0"/>
                </a:lnTo>
                <a:close/>
              </a:path>
            </a:pathLst>
          </a:custGeom>
          <a:ln w="6350">
            <a:solidFill>
              <a:srgbClr val="FFFFFF"/>
            </a:solidFill>
          </a:ln>
        </p:spPr>
        <p:txBody>
          <a:bodyPr wrap="square" lIns="0" tIns="0" rIns="0" bIns="0" rtlCol="0"/>
          <a:lstStyle/>
          <a:p>
            <a:endParaRPr sz="1200">
              <a:latin typeface="Tenorite" pitchFamily="2" charset="0"/>
            </a:endParaRPr>
          </a:p>
        </p:txBody>
      </p:sp>
      <p:pic>
        <p:nvPicPr>
          <p:cNvPr id="33" name="Graphic 32">
            <a:extLst>
              <a:ext uri="{FF2B5EF4-FFF2-40B4-BE49-F238E27FC236}">
                <a16:creationId xmlns:a16="http://schemas.microsoft.com/office/drawing/2014/main" id="{BAD6FF94-A103-D849-723C-0DC3EC2D5C9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848869" y="534919"/>
            <a:ext cx="714659" cy="90173"/>
          </a:xfrm>
          <a:prstGeom prst="rect">
            <a:avLst/>
          </a:prstGeom>
        </p:spPr>
      </p:pic>
      <p:sp>
        <p:nvSpPr>
          <p:cNvPr id="34" name="TextBox 33">
            <a:extLst>
              <a:ext uri="{FF2B5EF4-FFF2-40B4-BE49-F238E27FC236}">
                <a16:creationId xmlns:a16="http://schemas.microsoft.com/office/drawing/2014/main" id="{1486025C-D00C-C42D-EC67-BED6C738BC6C}"/>
              </a:ext>
            </a:extLst>
          </p:cNvPr>
          <p:cNvSpPr txBox="1"/>
          <p:nvPr userDrawn="1"/>
        </p:nvSpPr>
        <p:spPr>
          <a:xfrm>
            <a:off x="737185" y="487672"/>
            <a:ext cx="1038576" cy="184666"/>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200" b="0" i="0" kern="1200">
                <a:solidFill>
                  <a:schemeClr val="bg1"/>
                </a:solidFill>
                <a:latin typeface="Tenorite" pitchFamily="2" charset="0"/>
                <a:ea typeface="Inter" panose="02000503000000020004" pitchFamily="2" charset="0"/>
                <a:cs typeface="+mn-cs"/>
              </a:rPr>
              <a:t>Presented by</a:t>
            </a:r>
          </a:p>
        </p:txBody>
      </p:sp>
      <p:sp>
        <p:nvSpPr>
          <p:cNvPr id="5" name="object 42">
            <a:extLst>
              <a:ext uri="{FF2B5EF4-FFF2-40B4-BE49-F238E27FC236}">
                <a16:creationId xmlns:a16="http://schemas.microsoft.com/office/drawing/2014/main" id="{CEBE2E03-A5C3-DFCE-8EAC-1C2F37B23DF6}"/>
              </a:ext>
            </a:extLst>
          </p:cNvPr>
          <p:cNvSpPr/>
          <p:nvPr userDrawn="1"/>
        </p:nvSpPr>
        <p:spPr>
          <a:xfrm>
            <a:off x="689573" y="5122921"/>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050" b="0" i="0" u="none" strike="noStrike" kern="0" cap="none" spc="0" normalizeH="0" baseline="0" noProof="0">
              <a:ln>
                <a:noFill/>
              </a:ln>
              <a:solidFill>
                <a:srgbClr val="FFFFFF"/>
              </a:solidFill>
              <a:effectLst/>
              <a:uLnTx/>
              <a:uFillTx/>
              <a:latin typeface="Tenorite" pitchFamily="2" charset="0"/>
            </a:endParaRPr>
          </a:p>
        </p:txBody>
      </p:sp>
      <p:sp>
        <p:nvSpPr>
          <p:cNvPr id="8" name="TextBox 7">
            <a:extLst>
              <a:ext uri="{FF2B5EF4-FFF2-40B4-BE49-F238E27FC236}">
                <a16:creationId xmlns:a16="http://schemas.microsoft.com/office/drawing/2014/main" id="{1015AFD9-4A60-B55C-E10D-5585B13C6BEA}"/>
              </a:ext>
            </a:extLst>
          </p:cNvPr>
          <p:cNvSpPr txBox="1"/>
          <p:nvPr userDrawn="1"/>
        </p:nvSpPr>
        <p:spPr>
          <a:xfrm>
            <a:off x="695324" y="5532942"/>
            <a:ext cx="8079966" cy="338554"/>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530"/>
              </a:spcBef>
              <a:spcAft>
                <a:spcPts val="1200"/>
              </a:spcAft>
              <a:buClr>
                <a:srgbClr val="FFFFFF"/>
              </a:buClr>
              <a:buSzTx/>
              <a:buFont typeface="+mj-lt"/>
              <a:buNone/>
              <a:tabLst/>
              <a:defRPr/>
            </a:pPr>
            <a:r>
              <a:rPr lang="en-GB" sz="2200" kern="1200">
                <a:solidFill>
                  <a:srgbClr val="FFFFFF"/>
                </a:solidFill>
                <a:latin typeface="Tenorite" pitchFamily="2" charset="0"/>
                <a:ea typeface="Inter" panose="02000503000000020004" pitchFamily="2" charset="0"/>
                <a:cs typeface="+mn-cs"/>
              </a:rPr>
              <a:t>For any further questions, please email Ekaterina </a:t>
            </a:r>
            <a:r>
              <a:rPr lang="en-GB" sz="2200" kern="1200" err="1">
                <a:solidFill>
                  <a:srgbClr val="FFFFFF"/>
                </a:solidFill>
                <a:latin typeface="Tenorite" pitchFamily="2" charset="0"/>
                <a:ea typeface="Inter" panose="02000503000000020004" pitchFamily="2" charset="0"/>
                <a:cs typeface="+mn-cs"/>
              </a:rPr>
              <a:t>Kazantceva</a:t>
            </a:r>
            <a:r>
              <a:rPr lang="en-GB" sz="2200" kern="1200">
                <a:solidFill>
                  <a:srgbClr val="FFFFFF"/>
                </a:solidFill>
                <a:latin typeface="Tenorite" pitchFamily="2" charset="0"/>
                <a:ea typeface="Inter" panose="02000503000000020004" pitchFamily="2" charset="0"/>
                <a:cs typeface="+mn-cs"/>
              </a:rPr>
              <a:t>:</a:t>
            </a:r>
          </a:p>
        </p:txBody>
      </p:sp>
    </p:spTree>
    <p:extLst>
      <p:ext uri="{BB962C8B-B14F-4D97-AF65-F5344CB8AC3E}">
        <p14:creationId xmlns:p14="http://schemas.microsoft.com/office/powerpoint/2010/main" val="148699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Slide 2">
    <p:bg>
      <p:bgPr>
        <a:solidFill>
          <a:srgbClr val="E0DAD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C55E83-FA13-68CF-F4B8-20D079BFAB98}"/>
              </a:ext>
            </a:extLst>
          </p:cNvPr>
          <p:cNvPicPr>
            <a:picLocks/>
          </p:cNvPicPr>
          <p:nvPr userDrawn="1"/>
        </p:nvPicPr>
        <p:blipFill>
          <a:blip r:embed="rId2">
            <a:extLst>
              <a:ext uri="{28A0092B-C50C-407E-A947-70E740481C1C}">
                <a14:useLocalDpi xmlns:a14="http://schemas.microsoft.com/office/drawing/2010/main" val="0"/>
              </a:ext>
            </a:extLst>
          </a:blip>
          <a:srcRect l="17551" t="9194" r="9711" b="36444"/>
          <a:stretch/>
        </p:blipFill>
        <p:spPr>
          <a:xfrm>
            <a:off x="6242575" y="161702"/>
            <a:ext cx="5828400" cy="6534000"/>
          </a:xfrm>
          <a:prstGeom prst="roundRect">
            <a:avLst>
              <a:gd name="adj" fmla="val 2579"/>
            </a:avLst>
          </a:prstGeom>
        </p:spPr>
      </p:pic>
      <p:sp>
        <p:nvSpPr>
          <p:cNvPr id="62" name="object 2">
            <a:extLst>
              <a:ext uri="{FF2B5EF4-FFF2-40B4-BE49-F238E27FC236}">
                <a16:creationId xmlns:a16="http://schemas.microsoft.com/office/drawing/2014/main" id="{BBD854AC-C4FA-BEDC-FDA9-1F586D512ACD}"/>
              </a:ext>
            </a:extLst>
          </p:cNvPr>
          <p:cNvSpPr/>
          <p:nvPr userDrawn="1"/>
        </p:nvSpPr>
        <p:spPr>
          <a:xfrm>
            <a:off x="121024" y="162299"/>
            <a:ext cx="5828431" cy="6533403"/>
          </a:xfrm>
          <a:prstGeom prst="roundRect">
            <a:avLst>
              <a:gd name="adj" fmla="val 3995"/>
            </a:avLst>
          </a:prstGeom>
          <a:solidFill>
            <a:srgbClr val="F2F1EF">
              <a:alpha val="59999"/>
            </a:srgbClr>
          </a:solidFill>
        </p:spPr>
        <p:txBody>
          <a:bodyPr wrap="square" lIns="0" tIns="0" rIns="0" bIns="0" rtlCol="0"/>
          <a:lstStyle/>
          <a:p>
            <a:pPr lvl="0"/>
            <a:endParaRPr>
              <a:latin typeface="Tenorite" pitchFamily="2" charset="0"/>
            </a:endParaRPr>
          </a:p>
        </p:txBody>
      </p:sp>
      <p:sp>
        <p:nvSpPr>
          <p:cNvPr id="65" name="object 41">
            <a:extLst>
              <a:ext uri="{FF2B5EF4-FFF2-40B4-BE49-F238E27FC236}">
                <a16:creationId xmlns:a16="http://schemas.microsoft.com/office/drawing/2014/main" id="{01D53278-E912-3553-F1D3-D0CB4AB184D5}"/>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66" name="object 43">
            <a:extLst>
              <a:ext uri="{FF2B5EF4-FFF2-40B4-BE49-F238E27FC236}">
                <a16:creationId xmlns:a16="http://schemas.microsoft.com/office/drawing/2014/main" id="{74135EBC-1CAE-20C8-C815-7471A912406B}"/>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sz="1200" spc="0">
              <a:latin typeface="Tenorite" pitchFamily="2" charset="0"/>
              <a:cs typeface="Inter"/>
            </a:endParaRPr>
          </a:p>
        </p:txBody>
      </p:sp>
      <p:sp>
        <p:nvSpPr>
          <p:cNvPr id="68" name="object 45">
            <a:extLst>
              <a:ext uri="{FF2B5EF4-FFF2-40B4-BE49-F238E27FC236}">
                <a16:creationId xmlns:a16="http://schemas.microsoft.com/office/drawing/2014/main" id="{D18CE4D1-B816-4A36-3AB8-5128E79C60E4}"/>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74" name="object 42">
            <a:extLst>
              <a:ext uri="{FF2B5EF4-FFF2-40B4-BE49-F238E27FC236}">
                <a16:creationId xmlns:a16="http://schemas.microsoft.com/office/drawing/2014/main" id="{0820C320-78E5-4D02-37B2-96D63E18D98B}"/>
              </a:ext>
            </a:extLst>
          </p:cNvPr>
          <p:cNvSpPr/>
          <p:nvPr userDrawn="1"/>
        </p:nvSpPr>
        <p:spPr>
          <a:xfrm>
            <a:off x="689573" y="551411"/>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75" name="TextBox 74">
            <a:extLst>
              <a:ext uri="{FF2B5EF4-FFF2-40B4-BE49-F238E27FC236}">
                <a16:creationId xmlns:a16="http://schemas.microsoft.com/office/drawing/2014/main" id="{5040C5BC-93AD-B849-F5B6-BFE7E530F3E0}"/>
              </a:ext>
            </a:extLst>
          </p:cNvPr>
          <p:cNvSpPr txBox="1"/>
          <p:nvPr userDrawn="1"/>
        </p:nvSpPr>
        <p:spPr>
          <a:xfrm>
            <a:off x="695325" y="961432"/>
            <a:ext cx="4678341" cy="222368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500"/>
              </a:spcAft>
              <a:buClr>
                <a:schemeClr val="tx1"/>
              </a:buClr>
              <a:buSzTx/>
              <a:buFont typeface="+mj-lt"/>
              <a:buNone/>
              <a:tabLst/>
              <a:defRPr/>
            </a:pPr>
            <a:r>
              <a:rPr lang="en-GB" sz="2200" b="0" i="0" kern="1200" spc="0">
                <a:solidFill>
                  <a:schemeClr val="tx1"/>
                </a:solidFill>
                <a:latin typeface="Tenorite" pitchFamily="2" charset="0"/>
                <a:ea typeface="Inter" panose="02000503000000020004" pitchFamily="2" charset="0"/>
                <a:cs typeface="+mn-cs"/>
              </a:rPr>
              <a:t>Please submit your completed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slides </a:t>
            </a:r>
            <a:r>
              <a:rPr lang="en-GB" sz="2200" b="0" i="0" kern="1200" spc="0" err="1">
                <a:solidFill>
                  <a:schemeClr val="tx1"/>
                </a:solidFill>
                <a:latin typeface="Tenorite" pitchFamily="2" charset="0"/>
                <a:ea typeface="Inter" panose="02000503000000020004" pitchFamily="2" charset="0"/>
                <a:cs typeface="+mn-cs"/>
              </a:rPr>
              <a:t>katya.kazantceva@mews.com</a:t>
            </a:r>
            <a:r>
              <a:rPr lang="en-GB" sz="2200" b="0" i="0" kern="1200" spc="0">
                <a:solidFill>
                  <a:schemeClr val="tx1"/>
                </a:solidFill>
                <a:latin typeface="Tenorite" pitchFamily="2" charset="0"/>
                <a:ea typeface="Inter" panose="02000503000000020004" pitchFamily="2" charset="0"/>
                <a:cs typeface="+mn-cs"/>
              </a:rPr>
              <a:t>,          before 14</a:t>
            </a:r>
            <a:r>
              <a:rPr lang="en-GB" sz="2200" b="0" i="0" kern="1200" spc="0" baseline="30000">
                <a:solidFill>
                  <a:schemeClr val="tx1"/>
                </a:solidFill>
                <a:latin typeface="Tenorite" pitchFamily="2" charset="0"/>
                <a:ea typeface="Inter" panose="02000503000000020004" pitchFamily="2" charset="0"/>
                <a:cs typeface="+mn-cs"/>
              </a:rPr>
              <a:t>th</a:t>
            </a:r>
            <a:r>
              <a:rPr lang="en-GB" sz="2200" b="0" i="0" kern="1200" spc="0">
                <a:solidFill>
                  <a:schemeClr val="tx1"/>
                </a:solidFill>
                <a:latin typeface="Tenorite" pitchFamily="2" charset="0"/>
                <a:ea typeface="Inter" panose="02000503000000020004" pitchFamily="2" charset="0"/>
                <a:cs typeface="+mn-cs"/>
              </a:rPr>
              <a:t> of March 2025, and copy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your Customer Success Manager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into the email.</a:t>
            </a:r>
          </a:p>
          <a:p>
            <a:pPr marL="0" lvl="0" indent="0" algn="l" defTabSz="914400" rtl="0" eaLnBrk="1" latinLnBrk="0" hangingPunct="1">
              <a:lnSpc>
                <a:spcPct val="100000"/>
              </a:lnSpc>
              <a:spcBef>
                <a:spcPts val="0"/>
              </a:spcBef>
              <a:spcAft>
                <a:spcPts val="1500"/>
              </a:spcAft>
              <a:buClr>
                <a:schemeClr val="tx1"/>
              </a:buClr>
              <a:buFont typeface="+mj-lt"/>
              <a:buNone/>
            </a:pPr>
            <a:r>
              <a:rPr lang="en-GB" sz="2200" b="0" i="0" kern="1200" spc="0">
                <a:solidFill>
                  <a:schemeClr val="tx1"/>
                </a:solidFill>
                <a:latin typeface="Tenorite" pitchFamily="2" charset="0"/>
                <a:ea typeface="Inter" panose="02000503000000020004" pitchFamily="2" charset="0"/>
                <a:cs typeface="+mn-cs"/>
              </a:rPr>
              <a:t>Thank you and good luck!</a:t>
            </a:r>
          </a:p>
        </p:txBody>
      </p:sp>
      <p:sp>
        <p:nvSpPr>
          <p:cNvPr id="78" name="object 44">
            <a:extLst>
              <a:ext uri="{FF2B5EF4-FFF2-40B4-BE49-F238E27FC236}">
                <a16:creationId xmlns:a16="http://schemas.microsoft.com/office/drawing/2014/main" id="{39A185B5-1730-5810-56A0-1E12EF7370DF}"/>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rgbClr val="FFFFFF"/>
                </a:solidFill>
                <a:latin typeface="Tenorite" pitchFamily="2" charset="0"/>
                <a:cs typeface="+mn-cs"/>
              </a:rPr>
              <a:t>Page</a:t>
            </a:r>
            <a:endParaRPr sz="1200" spc="0">
              <a:latin typeface="Tenorite" pitchFamily="2" charset="0"/>
              <a:cs typeface="+mn-cs"/>
            </a:endParaRPr>
          </a:p>
        </p:txBody>
      </p:sp>
      <p:sp>
        <p:nvSpPr>
          <p:cNvPr id="79" name="Slide Number Placeholder 10">
            <a:extLst>
              <a:ext uri="{FF2B5EF4-FFF2-40B4-BE49-F238E27FC236}">
                <a16:creationId xmlns:a16="http://schemas.microsoft.com/office/drawing/2014/main" id="{71F14251-8C32-D64A-4C48-AF7D2A1E98FC}"/>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rgbClr val="FFFFFF"/>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189684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Unfold Awards">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C63243-ED0D-CE48-1DF0-530BC7E22693}"/>
              </a:ext>
            </a:extLst>
          </p:cNvPr>
          <p:cNvPicPr>
            <a:picLocks noChangeAspect="1"/>
          </p:cNvPicPr>
          <p:nvPr userDrawn="1"/>
        </p:nvPicPr>
        <p:blipFill>
          <a:blip r:embed="rId2">
            <a:extLst>
              <a:ext uri="{28A0092B-C50C-407E-A947-70E740481C1C}">
                <a14:useLocalDpi xmlns:a14="http://schemas.microsoft.com/office/drawing/2010/main" val="0"/>
              </a:ext>
            </a:extLst>
          </a:blip>
          <a:srcRect l="37947" t="35545" r="252" b="12278"/>
          <a:stretch/>
        </p:blipFill>
        <p:spPr>
          <a:xfrm>
            <a:off x="0" y="0"/>
            <a:ext cx="12192000" cy="6858000"/>
          </a:xfrm>
          <a:prstGeom prst="rect">
            <a:avLst/>
          </a:prstGeom>
        </p:spPr>
      </p:pic>
      <p:sp>
        <p:nvSpPr>
          <p:cNvPr id="6" name="object 5">
            <a:extLst>
              <a:ext uri="{FF2B5EF4-FFF2-40B4-BE49-F238E27FC236}">
                <a16:creationId xmlns:a16="http://schemas.microsoft.com/office/drawing/2014/main" id="{FFFFAE1D-D969-19DC-E6DB-65D2287B8A5C}"/>
              </a:ext>
            </a:extLst>
          </p:cNvPr>
          <p:cNvSpPr/>
          <p:nvPr userDrawn="1"/>
        </p:nvSpPr>
        <p:spPr>
          <a:xfrm>
            <a:off x="0" y="0"/>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1215">
              <a:alpha val="18998"/>
            </a:srgbClr>
          </a:solidFill>
        </p:spPr>
        <p:txBody>
          <a:bodyPr wrap="square" lIns="0" tIns="0" rIns="0" bIns="0" rtlCol="0"/>
          <a:lstStyle/>
          <a:p>
            <a:endParaRPr>
              <a:latin typeface="Tenorite" pitchFamily="2" charset="0"/>
            </a:endParaRPr>
          </a:p>
        </p:txBody>
      </p:sp>
      <p:sp>
        <p:nvSpPr>
          <p:cNvPr id="7" name="object 6">
            <a:extLst>
              <a:ext uri="{FF2B5EF4-FFF2-40B4-BE49-F238E27FC236}">
                <a16:creationId xmlns:a16="http://schemas.microsoft.com/office/drawing/2014/main" id="{5437A49F-BE05-4F81-3AFB-BFC8C59AD747}"/>
              </a:ext>
            </a:extLst>
          </p:cNvPr>
          <p:cNvSpPr/>
          <p:nvPr userDrawn="1"/>
        </p:nvSpPr>
        <p:spPr>
          <a:xfrm>
            <a:off x="0" y="0"/>
            <a:ext cx="12192000" cy="6857999"/>
          </a:xfrm>
          <a:custGeom>
            <a:avLst/>
            <a:gdLst/>
            <a:ahLst/>
            <a:cxnLst/>
            <a:rect l="l" t="t" r="r" b="b"/>
            <a:pathLst>
              <a:path w="12640945" h="7619365">
                <a:moveTo>
                  <a:pt x="12640766" y="0"/>
                </a:moveTo>
                <a:lnTo>
                  <a:pt x="0" y="0"/>
                </a:lnTo>
                <a:lnTo>
                  <a:pt x="0" y="7618972"/>
                </a:lnTo>
                <a:lnTo>
                  <a:pt x="12640766" y="7618972"/>
                </a:lnTo>
                <a:lnTo>
                  <a:pt x="12640766" y="0"/>
                </a:lnTo>
                <a:close/>
              </a:path>
            </a:pathLst>
          </a:custGeom>
          <a:gradFill>
            <a:gsLst>
              <a:gs pos="0">
                <a:schemeClr val="tx2"/>
              </a:gs>
              <a:gs pos="59000">
                <a:schemeClr val="tx1">
                  <a:alpha val="0"/>
                </a:schemeClr>
              </a:gs>
            </a:gsLst>
            <a:path path="circle">
              <a:fillToRect r="100000" b="100000"/>
            </a:path>
          </a:gradFill>
        </p:spPr>
        <p:txBody>
          <a:bodyPr wrap="square" lIns="0" tIns="0" rIns="0" bIns="0" rtlCol="0"/>
          <a:lstStyle/>
          <a:p>
            <a:endParaRPr>
              <a:latin typeface="Tenorite" pitchFamily="2" charset="0"/>
            </a:endParaRPr>
          </a:p>
        </p:txBody>
      </p:sp>
      <p:sp>
        <p:nvSpPr>
          <p:cNvPr id="24" name="object 7">
            <a:extLst>
              <a:ext uri="{FF2B5EF4-FFF2-40B4-BE49-F238E27FC236}">
                <a16:creationId xmlns:a16="http://schemas.microsoft.com/office/drawing/2014/main" id="{D79CE9FA-8E85-C598-F77B-CB6AA3241F3F}"/>
              </a:ext>
            </a:extLst>
          </p:cNvPr>
          <p:cNvSpPr txBox="1">
            <a:spLocks/>
          </p:cNvSpPr>
          <p:nvPr userDrawn="1"/>
        </p:nvSpPr>
        <p:spPr>
          <a:xfrm>
            <a:off x="695325" y="283064"/>
            <a:ext cx="9118876" cy="2262799"/>
          </a:xfrm>
          <a:prstGeom prst="rect">
            <a:avLst/>
          </a:prstGeom>
        </p:spPr>
        <p:txBody>
          <a:bodyPr vert="horz" wrap="square" lIns="0" tIns="342265" rIns="0" bIns="0" rtlCol="0" anchor="t">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pPr marL="0" marR="76200">
              <a:lnSpc>
                <a:spcPts val="7000"/>
              </a:lnSpc>
              <a:spcBef>
                <a:spcPts val="0"/>
              </a:spcBef>
            </a:pPr>
            <a:r>
              <a:rPr lang="en-GB" sz="9000" spc="-150">
                <a:solidFill>
                  <a:srgbClr val="FFFFFF"/>
                </a:solidFill>
                <a:latin typeface="Tenorite" pitchFamily="2" charset="0"/>
              </a:rPr>
              <a:t>Unfold </a:t>
            </a:r>
            <a:br>
              <a:rPr lang="en-GB" sz="9000" spc="-150">
                <a:solidFill>
                  <a:srgbClr val="FFFFFF"/>
                </a:solidFill>
                <a:latin typeface="Tenorite" pitchFamily="2" charset="0"/>
              </a:rPr>
            </a:br>
            <a:r>
              <a:rPr lang="en-GB" sz="9000" spc="-150">
                <a:solidFill>
                  <a:srgbClr val="FFFFFF"/>
                </a:solidFill>
                <a:latin typeface="Tenorite" pitchFamily="2" charset="0"/>
              </a:rPr>
              <a:t>Awards 2025</a:t>
            </a:r>
            <a:endParaRPr lang="en-GB" sz="9000" spc="-150">
              <a:latin typeface="Tenorite" pitchFamily="2" charset="0"/>
            </a:endParaRPr>
          </a:p>
        </p:txBody>
      </p:sp>
      <p:sp>
        <p:nvSpPr>
          <p:cNvPr id="26" name="object 41">
            <a:extLst>
              <a:ext uri="{FF2B5EF4-FFF2-40B4-BE49-F238E27FC236}">
                <a16:creationId xmlns:a16="http://schemas.microsoft.com/office/drawing/2014/main" id="{768533C3-D0D4-C466-6119-899644652D93}"/>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27" name="object 43">
            <a:extLst>
              <a:ext uri="{FF2B5EF4-FFF2-40B4-BE49-F238E27FC236}">
                <a16:creationId xmlns:a16="http://schemas.microsoft.com/office/drawing/2014/main" id="{89F7029B-D4E0-A27E-669D-320CEC73CFF7}"/>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Volume 06</a:t>
            </a:r>
            <a:endParaRPr lang="en-GB" sz="1200" spc="0">
              <a:latin typeface="Tenorite" pitchFamily="2" charset="0"/>
              <a:cs typeface="Inter"/>
            </a:endParaRPr>
          </a:p>
        </p:txBody>
      </p:sp>
      <p:sp>
        <p:nvSpPr>
          <p:cNvPr id="28" name="object 44">
            <a:extLst>
              <a:ext uri="{FF2B5EF4-FFF2-40B4-BE49-F238E27FC236}">
                <a16:creationId xmlns:a16="http://schemas.microsoft.com/office/drawing/2014/main" id="{E5ADC144-2F07-7F3C-EB1C-6DE7F7E2BEC4}"/>
              </a:ext>
            </a:extLst>
          </p:cNvPr>
          <p:cNvSpPr txBox="1"/>
          <p:nvPr userDrawn="1"/>
        </p:nvSpPr>
        <p:spPr>
          <a:xfrm>
            <a:off x="11482986" y="4337727"/>
            <a:ext cx="184666" cy="819809"/>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Amsterdam</a:t>
            </a:r>
            <a:endParaRPr sz="1200" spc="0">
              <a:latin typeface="Tenorite" pitchFamily="2" charset="0"/>
              <a:cs typeface="Inter"/>
            </a:endParaRPr>
          </a:p>
        </p:txBody>
      </p:sp>
      <p:sp>
        <p:nvSpPr>
          <p:cNvPr id="30" name="object 45">
            <a:extLst>
              <a:ext uri="{FF2B5EF4-FFF2-40B4-BE49-F238E27FC236}">
                <a16:creationId xmlns:a16="http://schemas.microsoft.com/office/drawing/2014/main" id="{949E162F-ED69-DC5E-FECA-F06174E6301E}"/>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31" name="object 7">
            <a:extLst>
              <a:ext uri="{FF2B5EF4-FFF2-40B4-BE49-F238E27FC236}">
                <a16:creationId xmlns:a16="http://schemas.microsoft.com/office/drawing/2014/main" id="{E0CE7B8E-7FBD-821E-AD04-5859645951E0}"/>
              </a:ext>
            </a:extLst>
          </p:cNvPr>
          <p:cNvSpPr txBox="1">
            <a:spLocks/>
          </p:cNvSpPr>
          <p:nvPr userDrawn="1"/>
        </p:nvSpPr>
        <p:spPr>
          <a:xfrm>
            <a:off x="695325" y="2447793"/>
            <a:ext cx="6466392" cy="338554"/>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2200" b="0" i="0" kern="1200">
                <a:solidFill>
                  <a:srgbClr val="FFFFFF"/>
                </a:solidFill>
                <a:latin typeface="Tenorite" pitchFamily="2" charset="0"/>
                <a:ea typeface="+mj-ea"/>
                <a:cs typeface="+mn-cs"/>
              </a:rPr>
              <a:t>Awards submission form:</a:t>
            </a:r>
          </a:p>
        </p:txBody>
      </p:sp>
      <p:sp>
        <p:nvSpPr>
          <p:cNvPr id="11" name="object 11">
            <a:extLst>
              <a:ext uri="{FF2B5EF4-FFF2-40B4-BE49-F238E27FC236}">
                <a16:creationId xmlns:a16="http://schemas.microsoft.com/office/drawing/2014/main" id="{8A40CFB4-241E-E401-C322-7CC5AB8B8E66}"/>
              </a:ext>
            </a:extLst>
          </p:cNvPr>
          <p:cNvSpPr/>
          <p:nvPr userDrawn="1"/>
        </p:nvSpPr>
        <p:spPr>
          <a:xfrm>
            <a:off x="1702652" y="6132031"/>
            <a:ext cx="1007094" cy="277361"/>
          </a:xfrm>
          <a:custGeom>
            <a:avLst/>
            <a:gdLst/>
            <a:ahLst/>
            <a:cxnLst/>
            <a:rect l="l" t="t" r="r" b="b"/>
            <a:pathLst>
              <a:path w="3075304" h="930909">
                <a:moveTo>
                  <a:pt x="465409" y="0"/>
                </a:moveTo>
                <a:lnTo>
                  <a:pt x="417824" y="2402"/>
                </a:lnTo>
                <a:lnTo>
                  <a:pt x="371613" y="9455"/>
                </a:lnTo>
                <a:lnTo>
                  <a:pt x="327011" y="20923"/>
                </a:lnTo>
                <a:lnTo>
                  <a:pt x="284251" y="36574"/>
                </a:lnTo>
                <a:lnTo>
                  <a:pt x="243567" y="56172"/>
                </a:lnTo>
                <a:lnTo>
                  <a:pt x="205194" y="79484"/>
                </a:lnTo>
                <a:lnTo>
                  <a:pt x="169365" y="106276"/>
                </a:lnTo>
                <a:lnTo>
                  <a:pt x="136315" y="136315"/>
                </a:lnTo>
                <a:lnTo>
                  <a:pt x="106276" y="169365"/>
                </a:lnTo>
                <a:lnTo>
                  <a:pt x="79484" y="205194"/>
                </a:lnTo>
                <a:lnTo>
                  <a:pt x="56172" y="243567"/>
                </a:lnTo>
                <a:lnTo>
                  <a:pt x="36574" y="284251"/>
                </a:lnTo>
                <a:lnTo>
                  <a:pt x="20923" y="327011"/>
                </a:lnTo>
                <a:lnTo>
                  <a:pt x="9455" y="371613"/>
                </a:lnTo>
                <a:lnTo>
                  <a:pt x="2402" y="417824"/>
                </a:lnTo>
                <a:lnTo>
                  <a:pt x="0" y="465409"/>
                </a:lnTo>
                <a:lnTo>
                  <a:pt x="2402" y="512993"/>
                </a:lnTo>
                <a:lnTo>
                  <a:pt x="9455" y="559202"/>
                </a:lnTo>
                <a:lnTo>
                  <a:pt x="20923" y="603803"/>
                </a:lnTo>
                <a:lnTo>
                  <a:pt x="36574" y="646562"/>
                </a:lnTo>
                <a:lnTo>
                  <a:pt x="56172" y="687245"/>
                </a:lnTo>
                <a:lnTo>
                  <a:pt x="79484" y="725617"/>
                </a:lnTo>
                <a:lnTo>
                  <a:pt x="106276" y="761445"/>
                </a:lnTo>
                <a:lnTo>
                  <a:pt x="136315" y="794495"/>
                </a:lnTo>
                <a:lnTo>
                  <a:pt x="169365" y="824533"/>
                </a:lnTo>
                <a:lnTo>
                  <a:pt x="205194" y="851325"/>
                </a:lnTo>
                <a:lnTo>
                  <a:pt x="243567" y="874637"/>
                </a:lnTo>
                <a:lnTo>
                  <a:pt x="284251" y="894235"/>
                </a:lnTo>
                <a:lnTo>
                  <a:pt x="327011" y="909885"/>
                </a:lnTo>
                <a:lnTo>
                  <a:pt x="371613" y="921353"/>
                </a:lnTo>
                <a:lnTo>
                  <a:pt x="417824" y="928406"/>
                </a:lnTo>
                <a:lnTo>
                  <a:pt x="465409" y="930809"/>
                </a:lnTo>
                <a:lnTo>
                  <a:pt x="2609595" y="930809"/>
                </a:lnTo>
                <a:lnTo>
                  <a:pt x="2657181" y="928406"/>
                </a:lnTo>
                <a:lnTo>
                  <a:pt x="2703392" y="921353"/>
                </a:lnTo>
                <a:lnTo>
                  <a:pt x="2747994" y="909885"/>
                </a:lnTo>
                <a:lnTo>
                  <a:pt x="2790754" y="894235"/>
                </a:lnTo>
                <a:lnTo>
                  <a:pt x="2831438" y="874637"/>
                </a:lnTo>
                <a:lnTo>
                  <a:pt x="2869811" y="851325"/>
                </a:lnTo>
                <a:lnTo>
                  <a:pt x="2905640" y="824533"/>
                </a:lnTo>
                <a:lnTo>
                  <a:pt x="2938690" y="794495"/>
                </a:lnTo>
                <a:lnTo>
                  <a:pt x="2968729" y="761445"/>
                </a:lnTo>
                <a:lnTo>
                  <a:pt x="2995521" y="725617"/>
                </a:lnTo>
                <a:lnTo>
                  <a:pt x="3018833" y="687245"/>
                </a:lnTo>
                <a:lnTo>
                  <a:pt x="3038431" y="646562"/>
                </a:lnTo>
                <a:lnTo>
                  <a:pt x="3054081" y="603803"/>
                </a:lnTo>
                <a:lnTo>
                  <a:pt x="3065550" y="559202"/>
                </a:lnTo>
                <a:lnTo>
                  <a:pt x="3072602" y="512993"/>
                </a:lnTo>
                <a:lnTo>
                  <a:pt x="3075005" y="465409"/>
                </a:lnTo>
                <a:lnTo>
                  <a:pt x="3072602" y="417824"/>
                </a:lnTo>
                <a:lnTo>
                  <a:pt x="3065550" y="371613"/>
                </a:lnTo>
                <a:lnTo>
                  <a:pt x="3054081" y="327011"/>
                </a:lnTo>
                <a:lnTo>
                  <a:pt x="3038431" y="284251"/>
                </a:lnTo>
                <a:lnTo>
                  <a:pt x="3018833" y="243567"/>
                </a:lnTo>
                <a:lnTo>
                  <a:pt x="2995521" y="205194"/>
                </a:lnTo>
                <a:lnTo>
                  <a:pt x="2968729" y="169365"/>
                </a:lnTo>
                <a:lnTo>
                  <a:pt x="2938690" y="136315"/>
                </a:lnTo>
                <a:lnTo>
                  <a:pt x="2905640" y="106276"/>
                </a:lnTo>
                <a:lnTo>
                  <a:pt x="2869811" y="79484"/>
                </a:lnTo>
                <a:lnTo>
                  <a:pt x="2831438" y="56172"/>
                </a:lnTo>
                <a:lnTo>
                  <a:pt x="2790754" y="36574"/>
                </a:lnTo>
                <a:lnTo>
                  <a:pt x="2747994" y="20923"/>
                </a:lnTo>
                <a:lnTo>
                  <a:pt x="2703392" y="9455"/>
                </a:lnTo>
                <a:lnTo>
                  <a:pt x="2657181" y="2402"/>
                </a:lnTo>
                <a:lnTo>
                  <a:pt x="2609595" y="0"/>
                </a:lnTo>
                <a:lnTo>
                  <a:pt x="465409" y="0"/>
                </a:lnTo>
                <a:close/>
              </a:path>
            </a:pathLst>
          </a:custGeom>
          <a:ln w="6350">
            <a:solidFill>
              <a:srgbClr val="FFFFFF"/>
            </a:solidFill>
          </a:ln>
        </p:spPr>
        <p:txBody>
          <a:bodyPr wrap="square" lIns="0" tIns="0" rIns="0" bIns="0" rtlCol="0"/>
          <a:lstStyle/>
          <a:p>
            <a:endParaRPr sz="1200">
              <a:latin typeface="Tenorite" pitchFamily="2" charset="0"/>
            </a:endParaRPr>
          </a:p>
        </p:txBody>
      </p:sp>
      <p:pic>
        <p:nvPicPr>
          <p:cNvPr id="33" name="Graphic 32">
            <a:extLst>
              <a:ext uri="{FF2B5EF4-FFF2-40B4-BE49-F238E27FC236}">
                <a16:creationId xmlns:a16="http://schemas.microsoft.com/office/drawing/2014/main" id="{BAD6FF94-A103-D849-723C-0DC3EC2D5C9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848869" y="6225625"/>
            <a:ext cx="714659" cy="90173"/>
          </a:xfrm>
          <a:prstGeom prst="rect">
            <a:avLst/>
          </a:prstGeom>
        </p:spPr>
      </p:pic>
      <p:sp>
        <p:nvSpPr>
          <p:cNvPr id="34" name="TextBox 33">
            <a:extLst>
              <a:ext uri="{FF2B5EF4-FFF2-40B4-BE49-F238E27FC236}">
                <a16:creationId xmlns:a16="http://schemas.microsoft.com/office/drawing/2014/main" id="{1486025C-D00C-C42D-EC67-BED6C738BC6C}"/>
              </a:ext>
            </a:extLst>
          </p:cNvPr>
          <p:cNvSpPr txBox="1"/>
          <p:nvPr userDrawn="1"/>
        </p:nvSpPr>
        <p:spPr>
          <a:xfrm>
            <a:off x="737185" y="6178378"/>
            <a:ext cx="1038576" cy="184666"/>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200" b="0" i="0" kern="1200">
                <a:solidFill>
                  <a:schemeClr val="bg1"/>
                </a:solidFill>
                <a:latin typeface="Tenorite" pitchFamily="2" charset="0"/>
                <a:ea typeface="Inter" panose="02000503000000020004" pitchFamily="2" charset="0"/>
                <a:cs typeface="+mn-cs"/>
              </a:rPr>
              <a:t>Presented by</a:t>
            </a:r>
          </a:p>
        </p:txBody>
      </p:sp>
    </p:spTree>
    <p:extLst>
      <p:ext uri="{BB962C8B-B14F-4D97-AF65-F5344CB8AC3E}">
        <p14:creationId xmlns:p14="http://schemas.microsoft.com/office/powerpoint/2010/main" val="216792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Slide 3">
    <p:bg>
      <p:bgPr>
        <a:solidFill>
          <a:srgbClr val="E0DAD7"/>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7424D9A9-B72E-610C-3AFC-14E5C52C6A1D}"/>
              </a:ext>
            </a:extLst>
          </p:cNvPr>
          <p:cNvSpPr/>
          <p:nvPr userDrawn="1"/>
        </p:nvSpPr>
        <p:spPr>
          <a:xfrm>
            <a:off x="121024" y="162299"/>
            <a:ext cx="11954435" cy="6533403"/>
          </a:xfrm>
          <a:prstGeom prst="roundRect">
            <a:avLst>
              <a:gd name="adj" fmla="val 3949"/>
            </a:avLst>
          </a:prstGeom>
          <a:solidFill>
            <a:srgbClr val="F2F1EF">
              <a:alpha val="59999"/>
            </a:srgbClr>
          </a:solidFill>
        </p:spPr>
        <p:txBody>
          <a:bodyPr wrap="square" lIns="0" tIns="0" rIns="0" bIns="0" rtlCol="0"/>
          <a:lstStyle/>
          <a:p>
            <a:pPr lvl="0"/>
            <a:endParaRPr>
              <a:latin typeface="Tenorite" pitchFamily="2" charset="0"/>
            </a:endParaRPr>
          </a:p>
        </p:txBody>
      </p:sp>
      <p:sp>
        <p:nvSpPr>
          <p:cNvPr id="13" name="Title 8">
            <a:extLst>
              <a:ext uri="{FF2B5EF4-FFF2-40B4-BE49-F238E27FC236}">
                <a16:creationId xmlns:a16="http://schemas.microsoft.com/office/drawing/2014/main" id="{545388F7-FD2A-3BE5-759F-9AFD3F13FB3A}"/>
              </a:ext>
            </a:extLst>
          </p:cNvPr>
          <p:cNvSpPr txBox="1">
            <a:spLocks/>
          </p:cNvSpPr>
          <p:nvPr userDrawn="1"/>
        </p:nvSpPr>
        <p:spPr>
          <a:xfrm>
            <a:off x="695324" y="450739"/>
            <a:ext cx="9519195" cy="617861"/>
          </a:xfrm>
          <a:prstGeom prst="rect">
            <a:avLst/>
          </a:prstGeom>
        </p:spPr>
        <p:txBody>
          <a:bodyPr lIns="0" tIns="0" rIns="0" bIns="0">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r>
              <a:rPr lang="en-GB" sz="2200" spc="0">
                <a:latin typeface="Tenorite" pitchFamily="2" charset="0"/>
              </a:rPr>
              <a:t>Please read the following Terms &amp; Conditions </a:t>
            </a:r>
            <a:br>
              <a:rPr lang="en-GB" sz="2200" spc="0">
                <a:latin typeface="Tenorite" pitchFamily="2" charset="0"/>
              </a:rPr>
            </a:br>
            <a:r>
              <a:rPr lang="en-GB" sz="2200" spc="0">
                <a:latin typeface="Tenorite" pitchFamily="2" charset="0"/>
              </a:rPr>
              <a:t>before submitting your entry</a:t>
            </a:r>
          </a:p>
        </p:txBody>
      </p:sp>
      <p:sp>
        <p:nvSpPr>
          <p:cNvPr id="2" name="TextBox 1">
            <a:extLst>
              <a:ext uri="{FF2B5EF4-FFF2-40B4-BE49-F238E27FC236}">
                <a16:creationId xmlns:a16="http://schemas.microsoft.com/office/drawing/2014/main" id="{F389B3C0-1910-DAEF-DECD-19DDA7429B4C}"/>
              </a:ext>
            </a:extLst>
          </p:cNvPr>
          <p:cNvSpPr txBox="1"/>
          <p:nvPr userDrawn="1"/>
        </p:nvSpPr>
        <p:spPr>
          <a:xfrm>
            <a:off x="695325" y="1723630"/>
            <a:ext cx="9519195" cy="46961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lang="en-US" sz="1200" b="0" i="0" u="none" strike="noStrike" kern="1200" baseline="0">
                <a:solidFill>
                  <a:srgbClr val="000000"/>
                </a:solidFill>
                <a:latin typeface="Tenorite" pitchFamily="2" charset="0"/>
                <a:ea typeface="+mn-ea"/>
                <a:cs typeface="+mn-cs"/>
              </a:rPr>
              <a:t>These are the terms and conditions for the Mews Unfold Awards. It is intended to be a comprehensive document, although Mews reserves the right to amend the terms should the need arise (customers will be informed of any notable changes). </a:t>
            </a:r>
          </a:p>
          <a:p>
            <a:pPr marL="0" defTabSz="914400" rtl="0" eaLnBrk="1" latinLnBrk="0" hangingPunct="1">
              <a:spcAft>
                <a:spcPts val="500"/>
              </a:spcAft>
            </a:pPr>
            <a:r>
              <a:rPr lang="en-US" sz="1200" b="0" i="0" u="none" strike="noStrike" kern="1200" baseline="0">
                <a:solidFill>
                  <a:srgbClr val="000000"/>
                </a:solidFill>
                <a:latin typeface="Tenorite" pitchFamily="2" charset="0"/>
                <a:ea typeface="+mn-ea"/>
                <a:cs typeface="+mn-cs"/>
              </a:rPr>
              <a:t>Please note, there is no purchase necessary to enter the awards.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CONTEST ENTRY PERIOD: </a:t>
            </a:r>
            <a:r>
              <a:rPr lang="en-US" sz="1200" b="0" i="0" u="none" strike="noStrike" kern="1200" baseline="0">
                <a:solidFill>
                  <a:srgbClr val="000000"/>
                </a:solidFill>
                <a:latin typeface="Tenorite" pitchFamily="2" charset="0"/>
                <a:ea typeface="+mn-ea"/>
                <a:cs typeface="+mn-cs"/>
              </a:rPr>
              <a:t>Entry for the Mews Unfold Awards Contest (“Contest”) begins at 12:01 AM CET on January 15, 2025, and ends at 11:59 PM CET on March 14, 2025.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ELIGIBILITY: </a:t>
            </a:r>
            <a:r>
              <a:rPr lang="en-US" sz="1200" b="0" i="0" u="none" strike="noStrike" kern="1200" baseline="0">
                <a:solidFill>
                  <a:srgbClr val="000000"/>
                </a:solidFill>
                <a:latin typeface="Tenorite" pitchFamily="2" charset="0"/>
                <a:ea typeface="+mn-ea"/>
                <a:cs typeface="+mn-cs"/>
              </a:rPr>
              <a:t>The contest is open to all customers of Mews globally. You can participate even if you are not planning to be at the Unfold 2025 event. Anyone from the property or a hotel group can submit the entry and are eligible to win, provided the owners of the property are aware of the entry and have given the consent to represent the organization. By entering the contest, you confirm that you have the necessary permission.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HOW TO ENTER: </a:t>
            </a:r>
            <a:r>
              <a:rPr lang="en-US" sz="1200" b="0" i="0" u="none" strike="noStrike" kern="1200" baseline="0">
                <a:solidFill>
                  <a:srgbClr val="000000"/>
                </a:solidFill>
                <a:latin typeface="Tenorite" pitchFamily="2" charset="0"/>
                <a:ea typeface="+mn-ea"/>
                <a:cs typeface="+mn-cs"/>
              </a:rPr>
              <a:t>During the Contest entry period, visit the Unfold website and follow all onscreen instructions to complete and submit the entry form, including answering all the questions listed on the entry form. To qualify for judging, the entry must be completed in its entirety and must be received by 11:59 PM CET on March 14, 2025. You can submit a nomination for as many categories as you like, just make sure that you have submitted one form for each category. Each entry must be in English, and the Nominator (the person that entered the organization into this Contest) must have an unrestricted right and have obtained the approval of the Nominated Organization to submit the entry on behalf of the Nominated Organization.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JUDGING: </a:t>
            </a:r>
            <a:r>
              <a:rPr lang="en-US" sz="1200" b="0" i="0" u="none" strike="noStrike" kern="1200" baseline="0">
                <a:solidFill>
                  <a:srgbClr val="000000"/>
                </a:solidFill>
                <a:latin typeface="Tenorite" pitchFamily="2" charset="0"/>
                <a:ea typeface="+mn-ea"/>
                <a:cs typeface="+mn-cs"/>
              </a:rPr>
              <a:t>All eligible entries will be evaluated by a panel of judges. Entries will be assessed based on factors such as their positive impact on the Nominated Organization, success metrics, as well as their demonstration of innovation and differentiation. Additionally, the judges will consider the organization's utilization of Mews solutions and integration partners. The specific factors considered during judging may vary depending on the category for which customers are submitting their entry. The entry deemed most deserving by the panel will be declared the winner, and the decision of the judging panel is final.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WINNER NOTIFICATION: </a:t>
            </a:r>
            <a:r>
              <a:rPr lang="en-US" sz="1200" b="0" i="0" u="none" strike="noStrike" kern="1200" baseline="0">
                <a:solidFill>
                  <a:srgbClr val="000000"/>
                </a:solidFill>
                <a:latin typeface="Tenorite" pitchFamily="2" charset="0"/>
                <a:ea typeface="+mn-ea"/>
                <a:cs typeface="+mn-cs"/>
              </a:rPr>
              <a:t>The finalists will be notified on 7th May and on 30th of April winners will be publicly announced and celebrated on stage at Mews Unfold.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PUBLICITY GRANT: </a:t>
            </a:r>
            <a:r>
              <a:rPr lang="en-US" sz="1200" b="0" i="0" u="none" strike="noStrike" kern="1200" baseline="0">
                <a:solidFill>
                  <a:srgbClr val="000000"/>
                </a:solidFill>
                <a:latin typeface="Tenorite" pitchFamily="2" charset="0"/>
                <a:ea typeface="+mn-ea"/>
                <a:cs typeface="+mn-cs"/>
              </a:rPr>
              <a:t>Entry into the Contest constitutes permission for Mews to use each organization’s name, logo, entry(</a:t>
            </a:r>
            <a:r>
              <a:rPr lang="en-US" sz="1200" b="0" i="0" u="none" strike="noStrike" kern="1200" baseline="0" err="1">
                <a:solidFill>
                  <a:srgbClr val="000000"/>
                </a:solidFill>
                <a:latin typeface="Tenorite" pitchFamily="2" charset="0"/>
                <a:ea typeface="+mn-ea"/>
                <a:cs typeface="+mn-cs"/>
              </a:rPr>
              <a:t>ies</a:t>
            </a:r>
            <a:r>
              <a:rPr lang="en-US" sz="1200" b="0" i="0" u="none" strike="noStrike" kern="1200" baseline="0">
                <a:solidFill>
                  <a:srgbClr val="000000"/>
                </a:solidFill>
                <a:latin typeface="Tenorite" pitchFamily="2" charset="0"/>
                <a:ea typeface="+mn-ea"/>
                <a:cs typeface="+mn-cs"/>
              </a:rPr>
              <a:t>), and statements for marketing and promotional activities.</a:t>
            </a:r>
          </a:p>
        </p:txBody>
      </p:sp>
      <p:sp>
        <p:nvSpPr>
          <p:cNvPr id="4" name="object 41">
            <a:extLst>
              <a:ext uri="{FF2B5EF4-FFF2-40B4-BE49-F238E27FC236}">
                <a16:creationId xmlns:a16="http://schemas.microsoft.com/office/drawing/2014/main" id="{7FCA5086-9015-B3B2-7E21-FF209A77B131}"/>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chemeClr val="tx1"/>
          </a:solidFill>
        </p:spPr>
        <p:txBody>
          <a:bodyPr wrap="square" lIns="0" tIns="0" rIns="0" bIns="0" rtlCol="0"/>
          <a:lstStyle/>
          <a:p>
            <a:endParaRPr sz="1200">
              <a:solidFill>
                <a:schemeClr val="tx1"/>
              </a:solidFill>
              <a:latin typeface="Tenorite" pitchFamily="2" charset="0"/>
            </a:endParaRPr>
          </a:p>
        </p:txBody>
      </p:sp>
      <p:sp>
        <p:nvSpPr>
          <p:cNvPr id="5" name="object 43">
            <a:extLst>
              <a:ext uri="{FF2B5EF4-FFF2-40B4-BE49-F238E27FC236}">
                <a16:creationId xmlns:a16="http://schemas.microsoft.com/office/drawing/2014/main" id="{685C0570-22A4-BBF5-329C-3904863971BF}"/>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chemeClr val="tx1"/>
                </a:solidFill>
                <a:latin typeface="Tenorite" pitchFamily="2" charset="0"/>
                <a:cs typeface="Inter"/>
              </a:rPr>
              <a:t>Unfold Awards</a:t>
            </a:r>
            <a:endParaRPr sz="1200" spc="0">
              <a:solidFill>
                <a:schemeClr val="tx1"/>
              </a:solidFill>
              <a:latin typeface="Tenorite" pitchFamily="2" charset="0"/>
              <a:cs typeface="Inter"/>
            </a:endParaRPr>
          </a:p>
        </p:txBody>
      </p:sp>
      <p:sp>
        <p:nvSpPr>
          <p:cNvPr id="8" name="object 45">
            <a:extLst>
              <a:ext uri="{FF2B5EF4-FFF2-40B4-BE49-F238E27FC236}">
                <a16:creationId xmlns:a16="http://schemas.microsoft.com/office/drawing/2014/main" id="{945962B1-26C0-30E8-044D-AE7CE0A66B92}"/>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chemeClr val="tx1"/>
                </a:solidFill>
                <a:latin typeface="Tenorite" pitchFamily="2" charset="0"/>
                <a:cs typeface="Chivo Medium Regular"/>
              </a:rPr>
              <a:t>30.04</a:t>
            </a:r>
          </a:p>
          <a:p>
            <a:pPr marL="130175" algn="r">
              <a:lnSpc>
                <a:spcPts val="4000"/>
              </a:lnSpc>
            </a:pPr>
            <a:r>
              <a:rPr sz="4000" spc="-150">
                <a:solidFill>
                  <a:schemeClr val="tx1"/>
                </a:solidFill>
                <a:latin typeface="Tenorite" pitchFamily="2" charset="0"/>
                <a:cs typeface="Chivo Medium Regular"/>
              </a:rPr>
              <a:t>2025</a:t>
            </a:r>
          </a:p>
        </p:txBody>
      </p:sp>
      <p:sp>
        <p:nvSpPr>
          <p:cNvPr id="14" name="object 42">
            <a:extLst>
              <a:ext uri="{FF2B5EF4-FFF2-40B4-BE49-F238E27FC236}">
                <a16:creationId xmlns:a16="http://schemas.microsoft.com/office/drawing/2014/main" id="{4FCF911C-57A8-9B64-5D8A-16301A283A3F}"/>
              </a:ext>
            </a:extLst>
          </p:cNvPr>
          <p:cNvSpPr/>
          <p:nvPr userDrawn="1"/>
        </p:nvSpPr>
        <p:spPr>
          <a:xfrm>
            <a:off x="689573" y="1307822"/>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16" name="object 44">
            <a:extLst>
              <a:ext uri="{FF2B5EF4-FFF2-40B4-BE49-F238E27FC236}">
                <a16:creationId xmlns:a16="http://schemas.microsoft.com/office/drawing/2014/main" id="{10A55792-3713-DB3A-AF39-A65330409200}"/>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chemeClr val="tx1"/>
                </a:solidFill>
                <a:latin typeface="Tenorite" pitchFamily="2" charset="0"/>
                <a:cs typeface="+mn-cs"/>
              </a:rPr>
              <a:t>Page</a:t>
            </a:r>
          </a:p>
        </p:txBody>
      </p:sp>
      <p:sp>
        <p:nvSpPr>
          <p:cNvPr id="19" name="Slide Number Placeholder 10">
            <a:extLst>
              <a:ext uri="{FF2B5EF4-FFF2-40B4-BE49-F238E27FC236}">
                <a16:creationId xmlns:a16="http://schemas.microsoft.com/office/drawing/2014/main" id="{8615968F-A0E8-1C8B-561B-1829C8064AFE}"/>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chemeClr val="tx1"/>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392368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se Study Slide Unfold Awards">
    <p:bg>
      <p:bgPr>
        <a:solidFill>
          <a:srgbClr val="E0DAD7"/>
        </a:solidFill>
        <a:effectLst/>
      </p:bgPr>
    </p:bg>
    <p:spTree>
      <p:nvGrpSpPr>
        <p:cNvPr id="1" name=""/>
        <p:cNvGrpSpPr/>
        <p:nvPr/>
      </p:nvGrpSpPr>
      <p:grpSpPr>
        <a:xfrm>
          <a:off x="0" y="0"/>
          <a:ext cx="0" cy="0"/>
          <a:chOff x="0" y="0"/>
          <a:chExt cx="0" cy="0"/>
        </a:xfrm>
      </p:grpSpPr>
      <p:sp>
        <p:nvSpPr>
          <p:cNvPr id="2" name="object 8">
            <a:extLst>
              <a:ext uri="{FF2B5EF4-FFF2-40B4-BE49-F238E27FC236}">
                <a16:creationId xmlns:a16="http://schemas.microsoft.com/office/drawing/2014/main" id="{6D0D3BE4-1067-A74F-9505-132D7AE31ABD}"/>
              </a:ext>
            </a:extLst>
          </p:cNvPr>
          <p:cNvSpPr/>
          <p:nvPr userDrawn="1"/>
        </p:nvSpPr>
        <p:spPr>
          <a:xfrm>
            <a:off x="6732708" y="162298"/>
            <a:ext cx="5340230" cy="6533403"/>
          </a:xfrm>
          <a:prstGeom prst="roundRect">
            <a:avLst>
              <a:gd name="adj" fmla="val 4272"/>
            </a:avLst>
          </a:prstGeom>
          <a:solidFill>
            <a:srgbClr val="F2F1EF">
              <a:alpha val="31999"/>
            </a:srgbClr>
          </a:solidFill>
        </p:spPr>
        <p:txBody>
          <a:bodyPr wrap="square" lIns="0" tIns="0" rIns="0" bIns="0" rtlCol="0"/>
          <a:lstStyle/>
          <a:p>
            <a:pPr lvl="0"/>
            <a:endParaRPr>
              <a:latin typeface="Tenorite" pitchFamily="2" charset="0"/>
            </a:endParaRPr>
          </a:p>
        </p:txBody>
      </p:sp>
      <p:sp>
        <p:nvSpPr>
          <p:cNvPr id="10" name="Picture Placeholder 9">
            <a:extLst>
              <a:ext uri="{FF2B5EF4-FFF2-40B4-BE49-F238E27FC236}">
                <a16:creationId xmlns:a16="http://schemas.microsoft.com/office/drawing/2014/main" id="{720417B9-CC17-2FB9-A1AA-B28ACEA1475C}"/>
              </a:ext>
            </a:extLst>
          </p:cNvPr>
          <p:cNvSpPr>
            <a:spLocks noGrp="1"/>
          </p:cNvSpPr>
          <p:nvPr>
            <p:ph type="pic" sz="quarter" idx="10" hasCustomPrompt="1"/>
          </p:nvPr>
        </p:nvSpPr>
        <p:spPr>
          <a:xfrm>
            <a:off x="121024" y="2212397"/>
            <a:ext cx="6406545" cy="4483304"/>
          </a:xfrm>
          <a:prstGeom prst="roundRect">
            <a:avLst>
              <a:gd name="adj" fmla="val 5464"/>
            </a:avLst>
          </a:prstGeom>
          <a:solidFill>
            <a:srgbClr val="EBE8E5"/>
          </a:solidFill>
        </p:spPr>
        <p:txBody>
          <a:bodyPr wrap="square">
            <a:normAutofit/>
          </a:bodyPr>
          <a:lstStyle>
            <a:lvl1pPr>
              <a:defRPr sz="2400" b="0" i="0">
                <a:latin typeface="Tenorite" pitchFamily="2" charset="0"/>
              </a:defRPr>
            </a:lvl1pPr>
          </a:lstStyle>
          <a:p>
            <a:r>
              <a:rPr lang="en-US"/>
              <a:t> </a:t>
            </a:r>
          </a:p>
        </p:txBody>
      </p:sp>
      <p:sp>
        <p:nvSpPr>
          <p:cNvPr id="37" name="object 3">
            <a:extLst>
              <a:ext uri="{FF2B5EF4-FFF2-40B4-BE49-F238E27FC236}">
                <a16:creationId xmlns:a16="http://schemas.microsoft.com/office/drawing/2014/main" id="{87F76D45-309B-DC1E-CA0F-8C70E6B3B4F7}"/>
              </a:ext>
            </a:extLst>
          </p:cNvPr>
          <p:cNvSpPr/>
          <p:nvPr userDrawn="1"/>
        </p:nvSpPr>
        <p:spPr>
          <a:xfrm>
            <a:off x="121024" y="162299"/>
            <a:ext cx="6406545" cy="1843584"/>
          </a:xfrm>
          <a:prstGeom prst="roundRect">
            <a:avLst>
              <a:gd name="adj" fmla="val 12780"/>
            </a:avLst>
          </a:prstGeom>
          <a:solidFill>
            <a:srgbClr val="F2F1EF">
              <a:alpha val="59999"/>
            </a:srgbClr>
          </a:solidFill>
        </p:spPr>
        <p:txBody>
          <a:bodyPr wrap="square" lIns="0" tIns="0" rIns="0" bIns="0" rtlCol="0"/>
          <a:lstStyle/>
          <a:p>
            <a:endParaRPr>
              <a:latin typeface="Tenorite" pitchFamily="2" charset="0"/>
            </a:endParaRPr>
          </a:p>
        </p:txBody>
      </p:sp>
      <p:sp>
        <p:nvSpPr>
          <p:cNvPr id="12" name="Text Placeholder 5">
            <a:extLst>
              <a:ext uri="{FF2B5EF4-FFF2-40B4-BE49-F238E27FC236}">
                <a16:creationId xmlns:a16="http://schemas.microsoft.com/office/drawing/2014/main" id="{80E23172-BC5E-E51A-D70E-9664C806E2D8}"/>
              </a:ext>
            </a:extLst>
          </p:cNvPr>
          <p:cNvSpPr>
            <a:spLocks noGrp="1"/>
          </p:cNvSpPr>
          <p:nvPr>
            <p:ph type="body" sz="quarter" idx="58" hasCustomPrompt="1"/>
          </p:nvPr>
        </p:nvSpPr>
        <p:spPr>
          <a:xfrm>
            <a:off x="7159880" y="821171"/>
            <a:ext cx="4472677" cy="5586090"/>
          </a:xfrm>
        </p:spPr>
        <p:txBody>
          <a:bodyPr wrap="square" anchor="t">
            <a:noAutofit/>
          </a:bodyPr>
          <a:lstStyle>
            <a:lvl1pPr>
              <a:spcBef>
                <a:spcPts val="0"/>
              </a:spcBef>
              <a:buClr>
                <a:schemeClr val="tx1"/>
              </a:buClr>
              <a:defRPr lang="en-GB" sz="2200" b="0" i="0" kern="1200" dirty="0">
                <a:solidFill>
                  <a:schemeClr val="tx2"/>
                </a:solidFill>
                <a:latin typeface="Tenorite" pitchFamily="2" charset="0"/>
                <a:ea typeface="Inter" panose="02000503000000020004" pitchFamily="2" charset="0"/>
                <a:cs typeface="+mn-cs"/>
              </a:defRPr>
            </a:lvl1pPr>
            <a:lvl2pPr marL="0" indent="0">
              <a:spcBef>
                <a:spcPts val="0"/>
              </a:spcBef>
              <a:spcAft>
                <a:spcPts val="500"/>
              </a:spcAft>
              <a:buClr>
                <a:schemeClr val="tx1"/>
              </a:buClr>
              <a:buNone/>
              <a:defRPr sz="1600">
                <a:solidFill>
                  <a:schemeClr val="tx2"/>
                </a:solidFill>
                <a:latin typeface="Tenorite" pitchFamily="2" charset="0"/>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00</a:t>
            </a:r>
          </a:p>
          <a:p>
            <a:pPr lvl="1"/>
            <a:r>
              <a:rPr lang="en-GB"/>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a:t>00</a:t>
            </a:r>
          </a:p>
          <a:p>
            <a:pPr lvl="1"/>
            <a:r>
              <a:rPr lang="en-GB"/>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a:t>00</a:t>
            </a:r>
          </a:p>
          <a:p>
            <a:pPr lvl="1"/>
            <a:r>
              <a:rPr lang="en-GB"/>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a:t>00</a:t>
            </a:r>
          </a:p>
          <a:p>
            <a:pPr lvl="1"/>
            <a:r>
              <a:rPr lang="en-GB"/>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a:t>00</a:t>
            </a:r>
          </a:p>
          <a:p>
            <a:pPr lvl="1"/>
            <a:r>
              <a:rPr lang="en-GB"/>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a:t>00</a:t>
            </a:r>
          </a:p>
          <a:p>
            <a:pPr lvl="1"/>
            <a:r>
              <a:rPr lang="en-GB"/>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a:t>00</a:t>
            </a:r>
          </a:p>
          <a:p>
            <a:pPr lvl="1"/>
            <a:r>
              <a:rPr lang="en-GB"/>
              <a:t>Second level</a:t>
            </a:r>
          </a:p>
        </p:txBody>
      </p:sp>
      <p:sp>
        <p:nvSpPr>
          <p:cNvPr id="23" name="Title 1">
            <a:extLst>
              <a:ext uri="{FF2B5EF4-FFF2-40B4-BE49-F238E27FC236}">
                <a16:creationId xmlns:a16="http://schemas.microsoft.com/office/drawing/2014/main" id="{4DEB2D1C-B866-3CBD-C648-D098C78A909B}"/>
              </a:ext>
            </a:extLst>
          </p:cNvPr>
          <p:cNvSpPr>
            <a:spLocks noGrp="1"/>
          </p:cNvSpPr>
          <p:nvPr>
            <p:ph type="title" hasCustomPrompt="1"/>
          </p:nvPr>
        </p:nvSpPr>
        <p:spPr>
          <a:xfrm>
            <a:off x="695324" y="762179"/>
            <a:ext cx="5400675" cy="455509"/>
          </a:xfrm>
        </p:spPr>
        <p:txBody>
          <a:bodyPr wrap="square">
            <a:spAutoFit/>
          </a:bodyPr>
          <a:lstStyle>
            <a:lvl1pPr>
              <a:defRPr sz="3200" b="0" i="0">
                <a:solidFill>
                  <a:schemeClr val="tx1"/>
                </a:solidFill>
                <a:latin typeface="Tenorite" pitchFamily="2" charset="0"/>
              </a:defRPr>
            </a:lvl1pPr>
          </a:lstStyle>
          <a:p>
            <a:r>
              <a:rPr lang="en-GB"/>
              <a:t>Click to edit title</a:t>
            </a:r>
            <a:endParaRPr lang="en-US"/>
          </a:p>
        </p:txBody>
      </p:sp>
      <p:sp>
        <p:nvSpPr>
          <p:cNvPr id="8" name="Text Placeholder 23">
            <a:extLst>
              <a:ext uri="{FF2B5EF4-FFF2-40B4-BE49-F238E27FC236}">
                <a16:creationId xmlns:a16="http://schemas.microsoft.com/office/drawing/2014/main" id="{AD6617D2-C093-7DF6-714C-3315B95022F9}"/>
              </a:ext>
            </a:extLst>
          </p:cNvPr>
          <p:cNvSpPr txBox="1">
            <a:spLocks/>
          </p:cNvSpPr>
          <p:nvPr userDrawn="1"/>
        </p:nvSpPr>
        <p:spPr>
          <a:xfrm>
            <a:off x="695325" y="450203"/>
            <a:ext cx="5400674" cy="246221"/>
          </a:xfrm>
          <a:prstGeom prst="rect">
            <a:avLst/>
          </a:prstGeom>
        </p:spPr>
        <p:txBody>
          <a:bodyPr wrap="square" lIns="0" tIns="0" rIns="0" bIns="0">
            <a:spAutoFit/>
          </a:bodyPr>
          <a:lstStyle>
            <a:lvl1pPr marL="0" indent="0" algn="l" defTabSz="914400" rtl="0" eaLnBrk="1" latinLnBrk="0" hangingPunct="1">
              <a:lnSpc>
                <a:spcPct val="100000"/>
              </a:lnSpc>
              <a:spcBef>
                <a:spcPts val="500"/>
              </a:spcBef>
              <a:buClr>
                <a:schemeClr val="tx1"/>
              </a:buClr>
              <a:buFont typeface="Arial" panose="020B0604020202020204" pitchFamily="34" charset="0"/>
              <a:buNone/>
              <a:defRPr sz="2000" b="0" i="0" kern="1200">
                <a:solidFill>
                  <a:schemeClr val="tx1"/>
                </a:solidFill>
                <a:latin typeface="Tenorite" pitchFamily="2" charset="0"/>
                <a:ea typeface="Inter" panose="02000503000000020004" pitchFamily="2" charset="0"/>
                <a:cs typeface="+mn-cs"/>
              </a:defRPr>
            </a:lvl1pPr>
            <a:lvl2pPr marL="180000" indent="-180000" algn="l" defTabSz="914400" rtl="0" eaLnBrk="1" latinLnBrk="0" hangingPunct="1">
              <a:lnSpc>
                <a:spcPct val="100000"/>
              </a:lnSpc>
              <a:spcBef>
                <a:spcPts val="500"/>
              </a:spcBef>
              <a:buClr>
                <a:schemeClr val="tx1"/>
              </a:buClr>
              <a:buSzPct val="100000"/>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2pPr>
            <a:lvl3pPr marL="36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3pPr>
            <a:lvl4pPr marL="72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4pPr>
            <a:lvl5pPr marL="1080000" indent="-180000" algn="l" defTabSz="914400" rtl="0" eaLnBrk="1" latinLnBrk="0" hangingPunct="1">
              <a:lnSpc>
                <a:spcPct val="100000"/>
              </a:lnSpc>
              <a:spcBef>
                <a:spcPts val="500"/>
              </a:spcBef>
              <a:buClr>
                <a:schemeClr val="tx1"/>
              </a:buClr>
              <a:buFont typeface="Arial" panose="020B0604020202020204" pitchFamily="34" charset="0"/>
              <a:buChar char="•"/>
              <a:defRPr sz="19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tx1"/>
                </a:solidFill>
                <a:latin typeface="Tenorite" pitchFamily="2" charset="0"/>
              </a:rPr>
              <a:t>Please fill out this slide with your brand/property's details.</a:t>
            </a:r>
          </a:p>
        </p:txBody>
      </p:sp>
      <p:sp>
        <p:nvSpPr>
          <p:cNvPr id="48" name="object 42">
            <a:extLst>
              <a:ext uri="{FF2B5EF4-FFF2-40B4-BE49-F238E27FC236}">
                <a16:creationId xmlns:a16="http://schemas.microsoft.com/office/drawing/2014/main" id="{799DCE5F-D575-BF49-81D2-1A319B824CB0}"/>
              </a:ext>
            </a:extLst>
          </p:cNvPr>
          <p:cNvSpPr/>
          <p:nvPr userDrawn="1"/>
        </p:nvSpPr>
        <p:spPr>
          <a:xfrm>
            <a:off x="7159880" y="450739"/>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Tree>
    <p:extLst>
      <p:ext uri="{BB962C8B-B14F-4D97-AF65-F5344CB8AC3E}">
        <p14:creationId xmlns:p14="http://schemas.microsoft.com/office/powerpoint/2010/main" val="393513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estion Slide 1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7F8AD475-CDA6-C99C-9BA2-A4FB887995B5}"/>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5EC8831-B5A3-1F9E-5E0B-41EBD0B44277}"/>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F2B33C01-F9EB-2B5C-8CB7-5BFD1E0E54D2}"/>
              </a:ext>
            </a:extLst>
          </p:cNvPr>
          <p:cNvSpPr txBox="1"/>
          <p:nvPr userDrawn="1"/>
        </p:nvSpPr>
        <p:spPr>
          <a:xfrm>
            <a:off x="695325" y="2964369"/>
            <a:ext cx="2959047" cy="2036455"/>
          </a:xfrm>
          <a:prstGeom prst="rect">
            <a:avLst/>
          </a:prstGeom>
        </p:spPr>
        <p:txBody>
          <a:bodyPr vert="horz" wrap="square" lIns="0" tIns="0" rIns="0" bIns="0" rtlCol="0">
            <a:spAutoFit/>
          </a:bodyPr>
          <a:lstStyle/>
          <a:p>
            <a:pPr marL="0">
              <a:lnSpc>
                <a:spcPts val="3600"/>
              </a:lnSpc>
              <a:spcBef>
                <a:spcPts val="0"/>
              </a:spcBef>
              <a:spcAft>
                <a:spcPts val="1000"/>
              </a:spcAft>
            </a:pPr>
            <a:r>
              <a:rPr lang="en-GB" sz="3200" spc="0">
                <a:solidFill>
                  <a:srgbClr val="121215"/>
                </a:solidFill>
                <a:latin typeface="Tenorite" pitchFamily="2" charset="0"/>
                <a:cs typeface="Axiforma Medium"/>
              </a:rPr>
              <a:t>Challenges </a:t>
            </a:r>
            <a:br>
              <a:rPr lang="en-GB" sz="3200" spc="0">
                <a:solidFill>
                  <a:srgbClr val="121215"/>
                </a:solidFill>
                <a:latin typeface="Tenorite" pitchFamily="2" charset="0"/>
                <a:cs typeface="Axiforma Medium"/>
              </a:rPr>
            </a:br>
            <a:r>
              <a:rPr lang="en-GB" sz="3200" spc="0">
                <a:solidFill>
                  <a:srgbClr val="121215"/>
                </a:solidFill>
                <a:latin typeface="Tenorite" pitchFamily="2" charset="0"/>
                <a:cs typeface="Axiforma Medium"/>
              </a:rPr>
              <a:t>and objectives</a:t>
            </a:r>
          </a:p>
          <a:p>
            <a:pPr marL="0" marR="5080" algn="l" defTabSz="914400" rtl="0" eaLnBrk="1" latinLnBrk="0" hangingPunct="1">
              <a:lnSpc>
                <a:spcPct val="100000"/>
              </a:lnSpc>
              <a:spcBef>
                <a:spcPts val="0"/>
              </a:spcBef>
            </a:pPr>
            <a:r>
              <a:rPr lang="en-US" sz="1600" kern="1200" spc="0">
                <a:solidFill>
                  <a:srgbClr val="121215"/>
                </a:solidFill>
                <a:latin typeface="Tenorite" pitchFamily="2" charset="0"/>
                <a:ea typeface="+mn-ea"/>
                <a:cs typeface="+mn-cs"/>
              </a:rPr>
              <a:t>What specific challenge did you/this individual identify and set out to solve within the hospitality industry?</a:t>
            </a:r>
          </a:p>
        </p:txBody>
      </p:sp>
      <p:sp>
        <p:nvSpPr>
          <p:cNvPr id="8" name="object 12">
            <a:extLst>
              <a:ext uri="{FF2B5EF4-FFF2-40B4-BE49-F238E27FC236}">
                <a16:creationId xmlns:a16="http://schemas.microsoft.com/office/drawing/2014/main" id="{ED6117DF-5EAB-59C4-70ED-15E3B2302B17}"/>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01</a:t>
            </a:r>
            <a:endParaRPr sz="4100">
              <a:latin typeface="Tenorite" pitchFamily="2" charset="0"/>
              <a:cs typeface="Chivo Medium Regular"/>
            </a:endParaRPr>
          </a:p>
        </p:txBody>
      </p:sp>
      <p:sp>
        <p:nvSpPr>
          <p:cNvPr id="23" name="TextBox 22">
            <a:extLst>
              <a:ext uri="{FF2B5EF4-FFF2-40B4-BE49-F238E27FC236}">
                <a16:creationId xmlns:a16="http://schemas.microsoft.com/office/drawing/2014/main" id="{139AED2D-E2C3-AD56-F886-787887D8A5F9}"/>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6" name="Text Placeholder 25">
            <a:extLst>
              <a:ext uri="{FF2B5EF4-FFF2-40B4-BE49-F238E27FC236}">
                <a16:creationId xmlns:a16="http://schemas.microsoft.com/office/drawing/2014/main" id="{DA573912-DDCB-7C36-1321-073F14620B80}"/>
              </a:ext>
            </a:extLst>
          </p:cNvPr>
          <p:cNvSpPr>
            <a:spLocks noGrp="1"/>
          </p:cNvSpPr>
          <p:nvPr>
            <p:ph type="body" sz="quarter" idx="10"/>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2394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 Slide 2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EC527F60-AA1F-A743-2D3D-A7E66AFDADA2}"/>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727691E5-A411-812B-F55C-EA443EF3FBF4}"/>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789EE61D-016C-C1A1-28F6-13427398B16E}"/>
              </a:ext>
            </a:extLst>
          </p:cNvPr>
          <p:cNvSpPr txBox="1"/>
          <p:nvPr userDrawn="1"/>
        </p:nvSpPr>
        <p:spPr>
          <a:xfrm>
            <a:off x="695325" y="2964369"/>
            <a:ext cx="2959047" cy="2559675"/>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Solution</a:t>
            </a:r>
          </a:p>
          <a:p>
            <a:pPr marL="0" marR="5080" algn="l" defTabSz="914400" rtl="0" eaLnBrk="1" latinLnBrk="0" hangingPunct="1">
              <a:lnSpc>
                <a:spcPct val="100000"/>
              </a:lnSpc>
              <a:spcBef>
                <a:spcPts val="0"/>
              </a:spcBef>
              <a:spcAft>
                <a:spcPts val="1000"/>
              </a:spcAft>
            </a:pPr>
            <a:r>
              <a:rPr lang="en-GB" sz="1600" kern="1200" spc="0">
                <a:solidFill>
                  <a:srgbClr val="121215"/>
                </a:solidFill>
                <a:latin typeface="Tenorite" pitchFamily="2" charset="0"/>
                <a:ea typeface="+mn-ea"/>
                <a:cs typeface="+mn-cs"/>
              </a:rPr>
              <a:t>Please describe specific actions taken, initiatives launched or strategies implemented. You may also highlight any collaborations with other brands, technologies or partners that played a role in driving or supporting this innovation or unique vision.</a:t>
            </a:r>
          </a:p>
        </p:txBody>
      </p:sp>
      <p:sp>
        <p:nvSpPr>
          <p:cNvPr id="8" name="object 12">
            <a:extLst>
              <a:ext uri="{FF2B5EF4-FFF2-40B4-BE49-F238E27FC236}">
                <a16:creationId xmlns:a16="http://schemas.microsoft.com/office/drawing/2014/main" id="{73E25723-2E5E-9CD6-9F8D-C24BA4E60BA9}"/>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2</a:t>
            </a:r>
            <a:endParaRPr sz="4100">
              <a:latin typeface="Tenorite" pitchFamily="2" charset="0"/>
              <a:cs typeface="Chivo Medium Regular"/>
            </a:endParaRPr>
          </a:p>
        </p:txBody>
      </p:sp>
      <p:sp>
        <p:nvSpPr>
          <p:cNvPr id="17" name="TextBox 16">
            <a:extLst>
              <a:ext uri="{FF2B5EF4-FFF2-40B4-BE49-F238E27FC236}">
                <a16:creationId xmlns:a16="http://schemas.microsoft.com/office/drawing/2014/main" id="{C02DA02F-E402-235C-7FE1-0CBC28A9AD6C}"/>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18" name="Text Placeholder 25">
            <a:extLst>
              <a:ext uri="{FF2B5EF4-FFF2-40B4-BE49-F238E27FC236}">
                <a16:creationId xmlns:a16="http://schemas.microsoft.com/office/drawing/2014/main" id="{0A940DBA-985A-9A31-9D83-4711C958C2A7}"/>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2395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 Slide 3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CCAC00CB-FE63-2D0A-CB9E-86E6271C2002}"/>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3E031F8-48AF-E493-F3AB-AB44C9F12337}"/>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088F7B68-64A3-01BB-A6CE-A0D25B9FAE29}"/>
              </a:ext>
            </a:extLst>
          </p:cNvPr>
          <p:cNvSpPr txBox="1"/>
          <p:nvPr userDrawn="1"/>
        </p:nvSpPr>
        <p:spPr>
          <a:xfrm>
            <a:off x="695325" y="2964369"/>
            <a:ext cx="2959047" cy="3267561"/>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Impact and proof points</a:t>
            </a:r>
          </a:p>
          <a:p>
            <a:pPr marL="0" marR="5080" algn="l" defTabSz="914400" rtl="0" eaLnBrk="1" latinLnBrk="0" hangingPunct="1">
              <a:lnSpc>
                <a:spcPct val="100000"/>
              </a:lnSpc>
              <a:spcBef>
                <a:spcPts val="0"/>
              </a:spcBef>
              <a:spcAft>
                <a:spcPts val="1000"/>
              </a:spcAft>
            </a:pPr>
            <a:r>
              <a:rPr lang="en-GB" sz="1600" kern="1200" spc="0">
                <a:solidFill>
                  <a:srgbClr val="121215"/>
                </a:solidFill>
                <a:latin typeface="Tenorite" pitchFamily="2" charset="0"/>
                <a:ea typeface="+mn-ea"/>
                <a:cs typeface="+mn-cs"/>
              </a:rPr>
              <a:t>Please describe how this person’s approach, vision, or actions have influenced the hospitality industry, extending beyond their own brand or hotel. Are there any testimonials, metrics, awards or other supporting evidence that highlight their broader success and impact?</a:t>
            </a:r>
          </a:p>
        </p:txBody>
      </p:sp>
      <p:sp>
        <p:nvSpPr>
          <p:cNvPr id="8" name="object 12">
            <a:extLst>
              <a:ext uri="{FF2B5EF4-FFF2-40B4-BE49-F238E27FC236}">
                <a16:creationId xmlns:a16="http://schemas.microsoft.com/office/drawing/2014/main" id="{82C91F6C-EB44-5F8C-41DD-76D739ED041C}"/>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3</a:t>
            </a:r>
            <a:endParaRPr sz="4100">
              <a:latin typeface="Tenorite" pitchFamily="2" charset="0"/>
              <a:cs typeface="Chivo Medium Regular"/>
            </a:endParaRPr>
          </a:p>
        </p:txBody>
      </p:sp>
      <p:sp>
        <p:nvSpPr>
          <p:cNvPr id="19" name="TextBox 18">
            <a:extLst>
              <a:ext uri="{FF2B5EF4-FFF2-40B4-BE49-F238E27FC236}">
                <a16:creationId xmlns:a16="http://schemas.microsoft.com/office/drawing/2014/main" id="{6E591B34-E32E-C720-C8A5-20EC8F26FCF4}"/>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0" name="Text Placeholder 25">
            <a:extLst>
              <a:ext uri="{FF2B5EF4-FFF2-40B4-BE49-F238E27FC236}">
                <a16:creationId xmlns:a16="http://schemas.microsoft.com/office/drawing/2014/main" id="{D170CD47-EFF5-8114-32C7-11AD72214D5B}"/>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7684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Slide 4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F80EF0F2-25DD-C898-D8F0-15869AB4F593}"/>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232DD5C-BA18-F1A8-6DE2-BA8F0340E819}"/>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46B7C7A5-C7B1-6B0A-1B2D-E4FC4AB172C8}"/>
              </a:ext>
            </a:extLst>
          </p:cNvPr>
          <p:cNvSpPr txBox="1"/>
          <p:nvPr userDrawn="1"/>
        </p:nvSpPr>
        <p:spPr>
          <a:xfrm>
            <a:off x="695325" y="2964369"/>
            <a:ext cx="2959047" cy="1836400"/>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Additional information</a:t>
            </a:r>
          </a:p>
          <a:p>
            <a:pPr marL="0" marR="5080" algn="l" defTabSz="914400" rtl="0" eaLnBrk="1" latinLnBrk="0" hangingPunct="1">
              <a:lnSpc>
                <a:spcPct val="100000"/>
              </a:lnSpc>
              <a:spcBef>
                <a:spcPts val="0"/>
              </a:spcBef>
              <a:spcAft>
                <a:spcPts val="1000"/>
              </a:spcAft>
            </a:pPr>
            <a:r>
              <a:rPr lang="en-GB" sz="1600" kern="1200" spc="0">
                <a:solidFill>
                  <a:srgbClr val="121215"/>
                </a:solidFill>
                <a:latin typeface="Tenorite" pitchFamily="2" charset="0"/>
                <a:ea typeface="+mn-ea"/>
                <a:cs typeface="+mn-cs"/>
              </a:rPr>
              <a:t>Do you have something to add that wasn't covered in the previous slides? Go for it.</a:t>
            </a:r>
            <a:endParaRPr lang="en-US" sz="1600" kern="1200" spc="0">
              <a:solidFill>
                <a:srgbClr val="121215"/>
              </a:solidFill>
              <a:latin typeface="Tenorite" pitchFamily="2" charset="0"/>
              <a:ea typeface="+mn-ea"/>
              <a:cs typeface="+mn-cs"/>
            </a:endParaRPr>
          </a:p>
        </p:txBody>
      </p:sp>
      <p:sp>
        <p:nvSpPr>
          <p:cNvPr id="8" name="object 12">
            <a:extLst>
              <a:ext uri="{FF2B5EF4-FFF2-40B4-BE49-F238E27FC236}">
                <a16:creationId xmlns:a16="http://schemas.microsoft.com/office/drawing/2014/main" id="{4BB77BF0-30C4-B25F-8395-FF93111E9414}"/>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4</a:t>
            </a:r>
            <a:endParaRPr sz="4100">
              <a:latin typeface="Tenorite" pitchFamily="2" charset="0"/>
              <a:cs typeface="Chivo Medium Regular"/>
            </a:endParaRPr>
          </a:p>
        </p:txBody>
      </p:sp>
      <p:sp>
        <p:nvSpPr>
          <p:cNvPr id="19" name="TextBox 18">
            <a:extLst>
              <a:ext uri="{FF2B5EF4-FFF2-40B4-BE49-F238E27FC236}">
                <a16:creationId xmlns:a16="http://schemas.microsoft.com/office/drawing/2014/main" id="{4292E5ED-8D33-FD2A-F125-33EA0AB48280}"/>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0" name="Text Placeholder 25">
            <a:extLst>
              <a:ext uri="{FF2B5EF4-FFF2-40B4-BE49-F238E27FC236}">
                <a16:creationId xmlns:a16="http://schemas.microsoft.com/office/drawing/2014/main" id="{EAAEFFDD-64C3-C6B2-B1AF-299FAC6D62FA}"/>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2282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7B03B-B609-869D-BC9B-01EBF9346A30}"/>
              </a:ext>
            </a:extLst>
          </p:cNvPr>
          <p:cNvSpPr>
            <a:spLocks noGrp="1"/>
          </p:cNvSpPr>
          <p:nvPr>
            <p:ph type="title"/>
          </p:nvPr>
        </p:nvSpPr>
        <p:spPr>
          <a:xfrm>
            <a:off x="693101" y="728662"/>
            <a:ext cx="10779761" cy="1023937"/>
          </a:xfrm>
          <a:prstGeom prst="rect">
            <a:avLst/>
          </a:prstGeom>
        </p:spPr>
        <p:txBody>
          <a:bodyPr vert="horz" wrap="square" lIns="0" tIns="0" rIns="0" bIns="0" rtlCol="0" anchor="t">
            <a:normAutofit/>
          </a:bodyPr>
          <a:lstStyle/>
          <a:p>
            <a:r>
              <a:rPr lang="en-GB"/>
              <a:t>Click to edit master title</a:t>
            </a:r>
            <a:endParaRPr lang="en-US"/>
          </a:p>
        </p:txBody>
      </p:sp>
      <p:sp>
        <p:nvSpPr>
          <p:cNvPr id="3" name="Text Placeholder 2">
            <a:extLst>
              <a:ext uri="{FF2B5EF4-FFF2-40B4-BE49-F238E27FC236}">
                <a16:creationId xmlns:a16="http://schemas.microsoft.com/office/drawing/2014/main" id="{73CF9E0B-AB4A-6A7A-C021-B6F0A2CD10CE}"/>
              </a:ext>
            </a:extLst>
          </p:cNvPr>
          <p:cNvSpPr>
            <a:spLocks noGrp="1"/>
          </p:cNvSpPr>
          <p:nvPr>
            <p:ph type="body" idx="1"/>
          </p:nvPr>
        </p:nvSpPr>
        <p:spPr>
          <a:xfrm>
            <a:off x="693101" y="2073276"/>
            <a:ext cx="10779762" cy="3489758"/>
          </a:xfrm>
          <a:prstGeom prst="rect">
            <a:avLst/>
          </a:prstGeom>
        </p:spPr>
        <p:txBody>
          <a:bodyPr vert="horz" wrap="square" lIns="0" tIns="0" rIns="0" bIns="0" rtlCol="0">
            <a:normAutofit/>
          </a:bodyPr>
          <a:lstStyle/>
          <a:p>
            <a:pPr lvl="0"/>
            <a:r>
              <a:rPr lang="en-GB"/>
              <a:t>Click to edit Master text</a:t>
            </a:r>
          </a:p>
          <a:p>
            <a:pPr lvl="1"/>
            <a:r>
              <a:rPr lang="en-GB"/>
              <a:t>First level</a:t>
            </a:r>
          </a:p>
          <a:p>
            <a:pPr lvl="2"/>
            <a:r>
              <a:rPr lang="en-GB"/>
              <a:t>Third level</a:t>
            </a:r>
          </a:p>
          <a:p>
            <a:pPr lvl="3"/>
            <a:r>
              <a:rPr lang="en-GB"/>
              <a:t>Fourth level</a:t>
            </a:r>
          </a:p>
        </p:txBody>
      </p:sp>
    </p:spTree>
    <p:extLst>
      <p:ext uri="{BB962C8B-B14F-4D97-AF65-F5344CB8AC3E}">
        <p14:creationId xmlns:p14="http://schemas.microsoft.com/office/powerpoint/2010/main" val="3107262076"/>
      </p:ext>
    </p:extLst>
  </p:cSld>
  <p:clrMap bg1="lt1" tx1="dk1" bg2="lt2" tx2="dk2" accent1="accent1" accent2="accent2" accent3="accent3" accent4="accent4" accent5="accent5" accent6="accent6" hlink="hlink" folHlink="folHlink"/>
  <p:sldLayoutIdLst>
    <p:sldLayoutId id="2147485710"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p:titleStyle>
    <p:bodyStyle>
      <a:lvl1pPr marL="0" indent="0" algn="l" defTabSz="914400" rtl="0" eaLnBrk="1" latinLnBrk="0" hangingPunct="1">
        <a:lnSpc>
          <a:spcPct val="100000"/>
        </a:lnSpc>
        <a:spcBef>
          <a:spcPts val="500"/>
        </a:spcBef>
        <a:buClr>
          <a:schemeClr val="tx1"/>
        </a:buClr>
        <a:buFont typeface="Arial" panose="020B0604020202020204" pitchFamily="34" charset="0"/>
        <a:buNone/>
        <a:defRPr sz="2000" b="0" i="0" kern="1200">
          <a:solidFill>
            <a:schemeClr val="tx1"/>
          </a:solidFill>
          <a:latin typeface="Tenorite" pitchFamily="2" charset="0"/>
          <a:ea typeface="Inter" panose="02000503000000020004" pitchFamily="2" charset="0"/>
          <a:cs typeface="+mn-cs"/>
        </a:defRPr>
      </a:lvl1pPr>
      <a:lvl2pPr marL="180000" indent="-180000" algn="l" defTabSz="914400" rtl="0" eaLnBrk="1" latinLnBrk="0" hangingPunct="1">
        <a:lnSpc>
          <a:spcPct val="100000"/>
        </a:lnSpc>
        <a:spcBef>
          <a:spcPts val="500"/>
        </a:spcBef>
        <a:buClr>
          <a:schemeClr val="tx1"/>
        </a:buClr>
        <a:buSzPct val="100000"/>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2pPr>
      <a:lvl3pPr marL="36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3pPr>
      <a:lvl4pPr marL="72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4pPr>
      <a:lvl5pPr marL="1080000" indent="-180000" algn="l" defTabSz="914400" rtl="0" eaLnBrk="1" latinLnBrk="0" hangingPunct="1">
        <a:lnSpc>
          <a:spcPct val="100000"/>
        </a:lnSpc>
        <a:spcBef>
          <a:spcPts val="500"/>
        </a:spcBef>
        <a:buClr>
          <a:schemeClr val="tx1"/>
        </a:buClr>
        <a:buFont typeface="Arial" panose="020B0604020202020204" pitchFamily="34" charset="0"/>
        <a:buChar char="•"/>
        <a:defRPr sz="19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7605">
          <p15:clr>
            <a:srgbClr val="F26B43"/>
          </p15:clr>
        </p15:guide>
        <p15:guide id="4" pos="7423">
          <p15:clr>
            <a:srgbClr val="F26B43"/>
          </p15:clr>
        </p15:guide>
        <p15:guide id="7" orient="horz" pos="459">
          <p15:clr>
            <a:srgbClr val="F26B43"/>
          </p15:clr>
        </p15:guide>
        <p15:guide id="8" orient="horz" pos="3861">
          <p15:clr>
            <a:srgbClr val="F26B43"/>
          </p15:clr>
        </p15:guide>
        <p15:guide id="9" orient="horz" pos="1117">
          <p15:clr>
            <a:srgbClr val="F26B43"/>
          </p15:clr>
        </p15:guide>
        <p15:guide id="10" pos="257">
          <p15:clr>
            <a:srgbClr val="F26B43"/>
          </p15:clr>
        </p15:guide>
        <p15:guide id="12" orient="horz" pos="1306">
          <p15:clr>
            <a:srgbClr val="F26B43"/>
          </p15:clr>
        </p15:guide>
        <p15:guide id="13" orient="horz" pos="4042">
          <p15:clr>
            <a:srgbClr val="F26B43"/>
          </p15:clr>
        </p15:guide>
        <p15:guide id="14" orient="horz" pos="2387">
          <p15:clr>
            <a:srgbClr val="F26B43"/>
          </p15:clr>
        </p15:guide>
        <p15:guide id="15" orient="horz" pos="278">
          <p15:clr>
            <a:srgbClr val="F26B43"/>
          </p15:clr>
        </p15:guide>
        <p15:guide id="16" pos="75">
          <p15:clr>
            <a:srgbClr val="F26B43"/>
          </p15:clr>
        </p15:guide>
        <p15:guide id="17" orient="horz" pos="3680">
          <p15:clr>
            <a:srgbClr val="F26B43"/>
          </p15:clr>
        </p15:guide>
        <p15:guide id="18" orient="horz" pos="3498">
          <p15:clr>
            <a:srgbClr val="F26B43"/>
          </p15:clr>
        </p15:guide>
        <p15:guide id="19" pos="438">
          <p15:clr>
            <a:srgbClr val="F26B43"/>
          </p15:clr>
        </p15:guide>
        <p15:guide id="20" pos="722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katya.kazantceva@mew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20katya.kazantceva@mews.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92DD0261-4C8D-96B6-F682-C44180078B74}"/>
              </a:ext>
            </a:extLst>
          </p:cNvPr>
          <p:cNvSpPr>
            <a:spLocks noGrp="1"/>
          </p:cNvSpPr>
          <p:nvPr>
            <p:ph type="sldNum" sz="quarter" idx="4"/>
          </p:nvPr>
        </p:nvSpPr>
        <p:spPr/>
        <p:txBody>
          <a:bodyPr/>
          <a:lstStyle/>
          <a:p>
            <a:pPr marL="12700" marR="0" lvl="0" indent="0" algn="l" defTabSz="914400" rtl="0" eaLnBrk="1" fontAlgn="auto" latinLnBrk="0" hangingPunct="1">
              <a:lnSpc>
                <a:spcPct val="100000"/>
              </a:lnSpc>
              <a:spcBef>
                <a:spcPts val="85"/>
              </a:spcBef>
              <a:spcAft>
                <a:spcPts val="0"/>
              </a:spcAft>
              <a:buClrTx/>
              <a:buSzTx/>
              <a:buFontTx/>
              <a:buNone/>
              <a:tabLst/>
              <a:defRPr/>
            </a:pPr>
            <a:fld id="{E09E4D2B-60D2-B44D-9AC6-CFF764EB9F22}" type="slidenum">
              <a:rPr kumimoji="0" lang="en-GB" sz="1200" b="0" i="0" u="none" strike="noStrike" kern="1200" cap="none" spc="0" normalizeH="0" baseline="0" noProof="0" smtClean="0">
                <a:ln>
                  <a:noFill/>
                </a:ln>
                <a:solidFill>
                  <a:srgbClr val="FFFFFF"/>
                </a:solidFill>
                <a:effectLst/>
                <a:uLnTx/>
                <a:uFillTx/>
                <a:latin typeface="Tenorite" pitchFamily="2" charset="0"/>
                <a:ea typeface="+mn-ea"/>
                <a:cs typeface="+mn-cs"/>
              </a:rPr>
              <a:pPr marL="12700" marR="0" lvl="0" indent="0" algn="l" defTabSz="914400" rtl="0" eaLnBrk="1" fontAlgn="auto" latinLnBrk="0" hangingPunct="1">
                <a:lnSpc>
                  <a:spcPct val="100000"/>
                </a:lnSpc>
                <a:spcBef>
                  <a:spcPts val="85"/>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Tenorite" pitchFamily="2" charset="0"/>
              <a:ea typeface="+mn-ea"/>
              <a:cs typeface="+mn-cs"/>
            </a:endParaRPr>
          </a:p>
        </p:txBody>
      </p:sp>
      <p:sp>
        <p:nvSpPr>
          <p:cNvPr id="4" name="Rectangle 3">
            <a:hlinkClick r:id="rId2"/>
            <a:extLst>
              <a:ext uri="{FF2B5EF4-FFF2-40B4-BE49-F238E27FC236}">
                <a16:creationId xmlns:a16="http://schemas.microsoft.com/office/drawing/2014/main" id="{D0EC267F-6396-C5B9-73BB-391EB63E14DA}"/>
              </a:ext>
            </a:extLst>
          </p:cNvPr>
          <p:cNvSpPr/>
          <p:nvPr/>
        </p:nvSpPr>
        <p:spPr>
          <a:xfrm>
            <a:off x="5355773" y="5055326"/>
            <a:ext cx="3422468" cy="3396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1817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BA81330D-DAC7-C32E-F68A-9DBFF4CB16B6}"/>
              </a:ext>
            </a:extLst>
          </p:cNvPr>
          <p:cNvSpPr txBox="1"/>
          <p:nvPr/>
        </p:nvSpPr>
        <p:spPr>
          <a:xfrm>
            <a:off x="695325" y="5886244"/>
            <a:ext cx="4844617"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sng" strike="noStrike" kern="1200" cap="none" spc="0" normalizeH="0" baseline="0" noProof="0" err="1">
                <a:ln>
                  <a:noFill/>
                </a:ln>
                <a:solidFill>
                  <a:srgbClr val="FFFFFF"/>
                </a:solidFill>
                <a:effectLst/>
                <a:uLnTx/>
                <a:uFillTx/>
                <a:latin typeface="Tenorite" pitchFamily="2" charset="0"/>
                <a:ea typeface="Inter" panose="02000503000000020004" pitchFamily="2" charset="0"/>
                <a:cs typeface="+mn-cs"/>
              </a:rPr>
              <a:t>katya.kazantceva@mews.com</a:t>
            </a:r>
            <a:endParaRPr kumimoji="0" lang="en-US" sz="2200" b="0" i="0" u="sng" strike="noStrike" kern="1200" cap="none" spc="0" normalizeH="0" baseline="0" noProof="0">
              <a:ln>
                <a:noFill/>
              </a:ln>
              <a:solidFill>
                <a:srgbClr val="FFFFFF"/>
              </a:solidFill>
              <a:effectLst/>
              <a:uLnTx/>
              <a:uFillTx/>
              <a:latin typeface="Tenorite" pitchFamily="2" charset="0"/>
              <a:ea typeface="Inter" panose="02000503000000020004" pitchFamily="2" charset="0"/>
              <a:cs typeface="+mn-cs"/>
            </a:endParaRPr>
          </a:p>
        </p:txBody>
      </p:sp>
    </p:spTree>
    <p:extLst>
      <p:ext uri="{BB962C8B-B14F-4D97-AF65-F5344CB8AC3E}">
        <p14:creationId xmlns:p14="http://schemas.microsoft.com/office/powerpoint/2010/main" val="186222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350B1F-A23B-0991-046E-73C329DD6232}"/>
              </a:ext>
            </a:extLst>
          </p:cNvPr>
          <p:cNvSpPr txBox="1"/>
          <p:nvPr/>
        </p:nvSpPr>
        <p:spPr>
          <a:xfrm>
            <a:off x="695325" y="2937860"/>
            <a:ext cx="2750240" cy="499585"/>
          </a:xfrm>
          <a:prstGeom prst="roundRect">
            <a:avLst>
              <a:gd name="adj" fmla="val 50000"/>
            </a:avLst>
          </a:prstGeom>
          <a:solidFill>
            <a:srgbClr val="FF6425"/>
          </a:solidFill>
        </p:spPr>
        <p:txBody>
          <a:bodyPr wrap="square" lIns="72000" tIns="54000" rIns="72000" bIns="54000" rtlCol="0" anchor="ctr">
            <a:spAutoFit/>
          </a:bodyPr>
          <a:lstStyle/>
          <a:p>
            <a:pPr algn="ctr"/>
            <a:r>
              <a:rPr lang="en-US" sz="1600" b="1">
                <a:solidFill>
                  <a:srgbClr val="1C1D24"/>
                </a:solidFill>
                <a:latin typeface="Tenorite" pitchFamily="2" charset="0"/>
              </a:rPr>
              <a:t>Most Innovative Hotelier</a:t>
            </a:r>
          </a:p>
        </p:txBody>
      </p:sp>
    </p:spTree>
    <p:extLst>
      <p:ext uri="{BB962C8B-B14F-4D97-AF65-F5344CB8AC3E}">
        <p14:creationId xmlns:p14="http://schemas.microsoft.com/office/powerpoint/2010/main" val="146282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3A8D3-C245-7776-45C6-415C4EA87C11}"/>
              </a:ext>
            </a:extLst>
          </p:cNvPr>
          <p:cNvSpPr>
            <a:spLocks noGrp="1"/>
          </p:cNvSpPr>
          <p:nvPr>
            <p:ph type="sldNum" sz="quarter" idx="4"/>
          </p:nvPr>
        </p:nvSpPr>
        <p:spPr/>
        <p:txBody>
          <a:bodyPr/>
          <a:lstStyle/>
          <a:p>
            <a:pPr marL="12700" marR="0" lvl="0" indent="0" algn="l" defTabSz="914400" rtl="0" eaLnBrk="1" fontAlgn="auto" latinLnBrk="0" hangingPunct="1">
              <a:lnSpc>
                <a:spcPct val="100000"/>
              </a:lnSpc>
              <a:spcBef>
                <a:spcPts val="85"/>
              </a:spcBef>
              <a:spcAft>
                <a:spcPts val="0"/>
              </a:spcAft>
              <a:buClrTx/>
              <a:buSzTx/>
              <a:buFontTx/>
              <a:buNone/>
              <a:tabLst/>
              <a:defRPr/>
            </a:pPr>
            <a:fld id="{E09E4D2B-60D2-B44D-9AC6-CFF764EB9F22}" type="slidenum">
              <a:rPr kumimoji="0" lang="en-GB" sz="1200" b="0" i="0" u="none" strike="noStrike" kern="1200" cap="none" spc="0" normalizeH="0" baseline="0" noProof="0" smtClean="0">
                <a:ln>
                  <a:noFill/>
                </a:ln>
                <a:solidFill>
                  <a:srgbClr val="1C1D24"/>
                </a:solidFill>
                <a:effectLst/>
                <a:uLnTx/>
                <a:uFillTx/>
                <a:latin typeface="Tenorite" pitchFamily="2" charset="0"/>
                <a:ea typeface="+mn-ea"/>
                <a:cs typeface="+mn-cs"/>
              </a:rPr>
              <a:pPr marL="12700" marR="0" lvl="0" indent="0" algn="l" defTabSz="914400" rtl="0" eaLnBrk="1" fontAlgn="auto" latinLnBrk="0" hangingPunct="1">
                <a:lnSpc>
                  <a:spcPct val="100000"/>
                </a:lnSpc>
                <a:spcBef>
                  <a:spcPts val="85"/>
                </a:spcBef>
                <a:spcAft>
                  <a:spcPts val="0"/>
                </a:spcAft>
                <a:buClrTx/>
                <a:buSzTx/>
                <a:buFontTx/>
                <a:buNone/>
                <a:tabLst/>
                <a:defRPr/>
              </a:pPr>
              <a:t>3</a:t>
            </a:fld>
            <a:endParaRPr kumimoji="0" lang="en-GB" sz="1200" b="0" i="0" u="none" strike="noStrike" kern="1200" cap="none" spc="0" normalizeH="0" baseline="0" noProof="0">
              <a:ln>
                <a:noFill/>
              </a:ln>
              <a:solidFill>
                <a:srgbClr val="1C1D24"/>
              </a:solidFill>
              <a:effectLst/>
              <a:uLnTx/>
              <a:uFillTx/>
              <a:latin typeface="Tenorite" pitchFamily="2" charset="0"/>
              <a:ea typeface="+mn-ea"/>
              <a:cs typeface="+mn-cs"/>
            </a:endParaRPr>
          </a:p>
        </p:txBody>
      </p:sp>
    </p:spTree>
    <p:extLst>
      <p:ext uri="{BB962C8B-B14F-4D97-AF65-F5344CB8AC3E}">
        <p14:creationId xmlns:p14="http://schemas.microsoft.com/office/powerpoint/2010/main" val="202303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273D077-BBA8-2B1A-5580-8ACC25765A1D}"/>
              </a:ext>
            </a:extLst>
          </p:cNvPr>
          <p:cNvSpPr>
            <a:spLocks noGrp="1"/>
          </p:cNvSpPr>
          <p:nvPr>
            <p:ph type="pic" sz="quarter" idx="10"/>
          </p:nvPr>
        </p:nvSpPr>
        <p:spPr/>
        <p:txBody>
          <a:bodyPr/>
          <a:lstStyle/>
          <a:p>
            <a:endParaRPr lang="en-GB"/>
          </a:p>
        </p:txBody>
      </p:sp>
      <p:sp>
        <p:nvSpPr>
          <p:cNvPr id="48" name="Text Placeholder 47">
            <a:extLst>
              <a:ext uri="{FF2B5EF4-FFF2-40B4-BE49-F238E27FC236}">
                <a16:creationId xmlns:a16="http://schemas.microsoft.com/office/drawing/2014/main" id="{B709522F-D43B-38A3-2F47-81F98315F2F7}"/>
              </a:ext>
            </a:extLst>
          </p:cNvPr>
          <p:cNvSpPr>
            <a:spLocks noGrp="1"/>
          </p:cNvSpPr>
          <p:nvPr>
            <p:ph type="body" sz="quarter" idx="58"/>
          </p:nvPr>
        </p:nvSpPr>
        <p:spPr>
          <a:xfrm>
            <a:off x="7159880" y="821171"/>
            <a:ext cx="4472677" cy="5586090"/>
          </a:xfrm>
        </p:spPr>
        <p:txBody>
          <a:bodyPr>
            <a:noAutofit/>
          </a:bodyPr>
          <a:lstStyle/>
          <a:p>
            <a:r>
              <a:rPr lang="en-GB"/>
              <a:t>Job title and organization </a:t>
            </a:r>
          </a:p>
          <a:p>
            <a:r>
              <a:rPr lang="en-GB"/>
              <a:t>xx </a:t>
            </a:r>
          </a:p>
          <a:p>
            <a:pPr lvl="1"/>
            <a:r>
              <a:rPr lang="en-GB"/>
              <a:t>Years working </a:t>
            </a:r>
            <a:br>
              <a:rPr lang="en-GB"/>
            </a:br>
            <a:r>
              <a:rPr lang="en-GB"/>
              <a:t>in hospitality</a:t>
            </a:r>
          </a:p>
          <a:p>
            <a:r>
              <a:rPr lang="en-GB"/>
              <a:t>Career highlights  </a:t>
            </a:r>
          </a:p>
          <a:p>
            <a:pPr lvl="1"/>
            <a:r>
              <a:rPr lang="en-GB"/>
              <a:t>Key achievements or milestones.</a:t>
            </a:r>
          </a:p>
          <a:p>
            <a:r>
              <a:rPr lang="en-GB"/>
              <a:t>Memberships </a:t>
            </a:r>
            <a:br>
              <a:rPr lang="en-GB"/>
            </a:br>
            <a:r>
              <a:rPr lang="en-GB"/>
              <a:t>or affiliations</a:t>
            </a:r>
          </a:p>
          <a:p>
            <a:pPr lvl="1"/>
            <a:r>
              <a:rPr lang="en-GB"/>
              <a:t>Any memberships to industry groups, associations or advisory boards.</a:t>
            </a:r>
          </a:p>
          <a:p>
            <a:r>
              <a:rPr lang="en-GB"/>
              <a:t>Areas of expertise</a:t>
            </a:r>
          </a:p>
          <a:p>
            <a:pPr lvl="1"/>
            <a:r>
              <a:rPr lang="en-GB"/>
              <a:t>For example: digitalization, AI, automation, sustainability, operational excellence, guest experience innovation, data analytics, revenue management, leadership and team development, other (please specify).</a:t>
            </a:r>
          </a:p>
          <a:p>
            <a:r>
              <a:rPr lang="en-GB"/>
              <a:t>LinkedIn profile </a:t>
            </a:r>
          </a:p>
        </p:txBody>
      </p:sp>
      <p:sp>
        <p:nvSpPr>
          <p:cNvPr id="9" name="Title 8">
            <a:extLst>
              <a:ext uri="{FF2B5EF4-FFF2-40B4-BE49-F238E27FC236}">
                <a16:creationId xmlns:a16="http://schemas.microsoft.com/office/drawing/2014/main" id="{26F781E5-0B54-0FDA-F55E-3E66F29128FE}"/>
              </a:ext>
            </a:extLst>
          </p:cNvPr>
          <p:cNvSpPr>
            <a:spLocks noGrp="1"/>
          </p:cNvSpPr>
          <p:nvPr>
            <p:ph type="title"/>
          </p:nvPr>
        </p:nvSpPr>
        <p:spPr>
          <a:xfrm>
            <a:off x="695324" y="762179"/>
            <a:ext cx="5400675" cy="455509"/>
          </a:xfrm>
        </p:spPr>
        <p:txBody>
          <a:bodyPr anchor="b"/>
          <a:lstStyle/>
          <a:p>
            <a:r>
              <a:rPr lang="en-GB"/>
              <a:t>Name of the Person</a:t>
            </a:r>
          </a:p>
        </p:txBody>
      </p:sp>
      <p:sp>
        <p:nvSpPr>
          <p:cNvPr id="12" name="TextBox 11">
            <a:extLst>
              <a:ext uri="{FF2B5EF4-FFF2-40B4-BE49-F238E27FC236}">
                <a16:creationId xmlns:a16="http://schemas.microsoft.com/office/drawing/2014/main" id="{F95440EE-7E37-BD9C-74F2-05C2E8A6A718}"/>
              </a:ext>
            </a:extLst>
          </p:cNvPr>
          <p:cNvSpPr txBox="1"/>
          <p:nvPr/>
        </p:nvSpPr>
        <p:spPr>
          <a:xfrm>
            <a:off x="695326" y="6276253"/>
            <a:ext cx="2869510" cy="153888"/>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GB"/>
            </a:defPPr>
            <a:lvl1pPr algn="ctr">
              <a:defRPr sz="1000">
                <a:solidFill>
                  <a:schemeClr val="tx2"/>
                </a:solidFill>
                <a:latin typeface="Tenorite"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r>
              <a:rPr lang="en-US">
                <a:solidFill>
                  <a:srgbClr val="172034"/>
                </a:solidFill>
              </a:rPr>
              <a:t>Insert a headshot of this person here.</a:t>
            </a:r>
          </a:p>
        </p:txBody>
      </p:sp>
      <p:sp>
        <p:nvSpPr>
          <p:cNvPr id="13" name="TextBox 12">
            <a:extLst>
              <a:ext uri="{FF2B5EF4-FFF2-40B4-BE49-F238E27FC236}">
                <a16:creationId xmlns:a16="http://schemas.microsoft.com/office/drawing/2014/main" id="{A1CA75C4-3E43-2A2D-6DFB-15972F802568}"/>
              </a:ext>
            </a:extLst>
          </p:cNvPr>
          <p:cNvSpPr txBox="1"/>
          <p:nvPr/>
        </p:nvSpPr>
        <p:spPr>
          <a:xfrm>
            <a:off x="695325" y="1355296"/>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Hotelier</a:t>
            </a:r>
          </a:p>
        </p:txBody>
      </p:sp>
    </p:spTree>
    <p:extLst>
      <p:ext uri="{BB962C8B-B14F-4D97-AF65-F5344CB8AC3E}">
        <p14:creationId xmlns:p14="http://schemas.microsoft.com/office/powerpoint/2010/main" val="203702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4A9EE98-7254-253F-4CC7-56E677607D08}"/>
              </a:ext>
            </a:extLst>
          </p:cNvPr>
          <p:cNvSpPr>
            <a:spLocks noGrp="1"/>
          </p:cNvSpPr>
          <p:nvPr>
            <p:ph type="body" sz="quarter" idx="10"/>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Box 3">
            <a:extLst>
              <a:ext uri="{FF2B5EF4-FFF2-40B4-BE49-F238E27FC236}">
                <a16:creationId xmlns:a16="http://schemas.microsoft.com/office/drawing/2014/main" id="{615651D2-2FCA-FA1E-67BB-088BA0534CC0}"/>
              </a:ext>
            </a:extLst>
          </p:cNvPr>
          <p:cNvSpPr txBox="1"/>
          <p:nvPr/>
        </p:nvSpPr>
        <p:spPr>
          <a:xfrm>
            <a:off x="695325" y="2351260"/>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Hotelier</a:t>
            </a:r>
          </a:p>
        </p:txBody>
      </p:sp>
    </p:spTree>
    <p:extLst>
      <p:ext uri="{BB962C8B-B14F-4D97-AF65-F5344CB8AC3E}">
        <p14:creationId xmlns:p14="http://schemas.microsoft.com/office/powerpoint/2010/main" val="93597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B17C06-B417-B123-838E-959E35528C9D}"/>
              </a:ext>
            </a:extLst>
          </p:cNvPr>
          <p:cNvSpPr>
            <a:spLocks noGrp="1"/>
          </p:cNvSpPr>
          <p:nvPr>
            <p:ph type="body" sz="quarter" idx="11"/>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B34E9698-75C4-F485-AD64-682F676C11CC}"/>
              </a:ext>
            </a:extLst>
          </p:cNvPr>
          <p:cNvSpPr txBox="1"/>
          <p:nvPr/>
        </p:nvSpPr>
        <p:spPr>
          <a:xfrm>
            <a:off x="695325" y="2351260"/>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Hotelier</a:t>
            </a:r>
          </a:p>
        </p:txBody>
      </p:sp>
    </p:spTree>
    <p:extLst>
      <p:ext uri="{BB962C8B-B14F-4D97-AF65-F5344CB8AC3E}">
        <p14:creationId xmlns:p14="http://schemas.microsoft.com/office/powerpoint/2010/main" val="22737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3B4ABC-6CFA-EA1D-8C07-4E4DA99C8225}"/>
              </a:ext>
            </a:extLst>
          </p:cNvPr>
          <p:cNvSpPr>
            <a:spLocks noGrp="1"/>
          </p:cNvSpPr>
          <p:nvPr>
            <p:ph type="body" sz="quarter" idx="11"/>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Box 3">
            <a:extLst>
              <a:ext uri="{FF2B5EF4-FFF2-40B4-BE49-F238E27FC236}">
                <a16:creationId xmlns:a16="http://schemas.microsoft.com/office/drawing/2014/main" id="{FAF3E0BD-BCCB-0420-43D0-528D0B022E8F}"/>
              </a:ext>
            </a:extLst>
          </p:cNvPr>
          <p:cNvSpPr txBox="1"/>
          <p:nvPr/>
        </p:nvSpPr>
        <p:spPr>
          <a:xfrm>
            <a:off x="695325" y="2351260"/>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Hotelier</a:t>
            </a:r>
          </a:p>
        </p:txBody>
      </p:sp>
    </p:spTree>
    <p:extLst>
      <p:ext uri="{BB962C8B-B14F-4D97-AF65-F5344CB8AC3E}">
        <p14:creationId xmlns:p14="http://schemas.microsoft.com/office/powerpoint/2010/main" val="19366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E10FE62-679F-780A-EC77-F69C0BAF583F}"/>
              </a:ext>
            </a:extLst>
          </p:cNvPr>
          <p:cNvSpPr>
            <a:spLocks noGrp="1"/>
          </p:cNvSpPr>
          <p:nvPr>
            <p:ph type="body" sz="quarter" idx="17"/>
          </p:nvPr>
        </p:nvSpPr>
        <p:spPr>
          <a:xfrm>
            <a:off x="6810840" y="873838"/>
            <a:ext cx="3219271" cy="4524072"/>
          </a:xfrm>
        </p:spPr>
        <p:txBody>
          <a:bodyPr/>
          <a:lstStyle/>
          <a:p>
            <a:r>
              <a:rPr lang="en-US"/>
              <a:t>In one sentence, describe how you or this individual have driven innovation and made an impact in the hospitality industry</a:t>
            </a:r>
            <a:r>
              <a:rPr lang="en-GB"/>
              <a:t>.</a:t>
            </a:r>
          </a:p>
        </p:txBody>
      </p:sp>
      <p:sp>
        <p:nvSpPr>
          <p:cNvPr id="8" name="Text Placeholder 7">
            <a:extLst>
              <a:ext uri="{FF2B5EF4-FFF2-40B4-BE49-F238E27FC236}">
                <a16:creationId xmlns:a16="http://schemas.microsoft.com/office/drawing/2014/main" id="{71116FDC-63AB-87D6-C644-CEE709553FAB}"/>
              </a:ext>
            </a:extLst>
          </p:cNvPr>
          <p:cNvSpPr>
            <a:spLocks noGrp="1"/>
          </p:cNvSpPr>
          <p:nvPr>
            <p:ph type="body" sz="quarter" idx="18"/>
          </p:nvPr>
        </p:nvSpPr>
        <p:spPr>
          <a:xfrm>
            <a:off x="6810840" y="5584210"/>
            <a:ext cx="3219173" cy="622280"/>
          </a:xfrm>
        </p:spPr>
        <p:txBody>
          <a:bodyPr/>
          <a:lstStyle/>
          <a:p>
            <a:r>
              <a:rPr lang="en-GB"/>
              <a:t>First name, last name</a:t>
            </a:r>
            <a:br>
              <a:rPr lang="en-GB"/>
            </a:br>
            <a:r>
              <a:rPr lang="en-GB"/>
              <a:t>Job title </a:t>
            </a:r>
          </a:p>
        </p:txBody>
      </p:sp>
      <p:sp>
        <p:nvSpPr>
          <p:cNvPr id="21" name="Text Placeholder 20">
            <a:extLst>
              <a:ext uri="{FF2B5EF4-FFF2-40B4-BE49-F238E27FC236}">
                <a16:creationId xmlns:a16="http://schemas.microsoft.com/office/drawing/2014/main" id="{81A463D7-D18E-7B3D-C729-782B2167E85C}"/>
              </a:ext>
            </a:extLst>
          </p:cNvPr>
          <p:cNvSpPr>
            <a:spLocks noGrp="1"/>
          </p:cNvSpPr>
          <p:nvPr>
            <p:ph type="body" sz="quarter" idx="19"/>
          </p:nvPr>
        </p:nvSpPr>
        <p:spPr>
          <a:xfrm>
            <a:off x="6810840" y="385880"/>
            <a:ext cx="3219463" cy="600921"/>
          </a:xfrm>
        </p:spPr>
        <p:txBody>
          <a:bodyPr/>
          <a:lstStyle/>
          <a:p>
            <a:r>
              <a:rPr lang="en-GB"/>
              <a:t>“</a:t>
            </a:r>
          </a:p>
        </p:txBody>
      </p:sp>
      <p:sp>
        <p:nvSpPr>
          <p:cNvPr id="22" name="Text Placeholder 21">
            <a:extLst>
              <a:ext uri="{FF2B5EF4-FFF2-40B4-BE49-F238E27FC236}">
                <a16:creationId xmlns:a16="http://schemas.microsoft.com/office/drawing/2014/main" id="{BE9F0802-5FE2-05F0-1B30-4DDB98A156F1}"/>
              </a:ext>
            </a:extLst>
          </p:cNvPr>
          <p:cNvSpPr>
            <a:spLocks noGrp="1"/>
          </p:cNvSpPr>
          <p:nvPr>
            <p:ph type="body" sz="quarter" idx="4294967295"/>
          </p:nvPr>
        </p:nvSpPr>
        <p:spPr>
          <a:xfrm>
            <a:off x="8972550" y="385763"/>
            <a:ext cx="3219450" cy="601662"/>
          </a:xfrm>
        </p:spPr>
        <p:txBody>
          <a:bodyPr/>
          <a:lstStyle/>
          <a:p>
            <a:r>
              <a:rPr lang="en-GB"/>
              <a:t>“</a:t>
            </a:r>
          </a:p>
        </p:txBody>
      </p:sp>
      <p:sp>
        <p:nvSpPr>
          <p:cNvPr id="26" name="Slide Number Placeholder 25">
            <a:extLst>
              <a:ext uri="{FF2B5EF4-FFF2-40B4-BE49-F238E27FC236}">
                <a16:creationId xmlns:a16="http://schemas.microsoft.com/office/drawing/2014/main" id="{C27C1952-1E40-2D39-74D1-42539BEA5230}"/>
              </a:ext>
            </a:extLst>
          </p:cNvPr>
          <p:cNvSpPr>
            <a:spLocks noGrp="1"/>
          </p:cNvSpPr>
          <p:nvPr>
            <p:ph type="sldNum" sz="quarter" idx="4"/>
          </p:nvPr>
        </p:nvSpPr>
        <p:spPr/>
        <p:txBody>
          <a:bodyPr/>
          <a:lstStyle/>
          <a:p>
            <a:pPr marL="12700" marR="0" lvl="0" indent="0" algn="l" defTabSz="914400" rtl="0" eaLnBrk="1" fontAlgn="auto" latinLnBrk="0" hangingPunct="1">
              <a:lnSpc>
                <a:spcPct val="100000"/>
              </a:lnSpc>
              <a:spcBef>
                <a:spcPts val="85"/>
              </a:spcBef>
              <a:spcAft>
                <a:spcPts val="0"/>
              </a:spcAft>
              <a:buClrTx/>
              <a:buSzTx/>
              <a:buFontTx/>
              <a:buNone/>
              <a:tabLst/>
              <a:defRPr/>
            </a:pPr>
            <a:fld id="{E09E4D2B-60D2-B44D-9AC6-CFF764EB9F22}" type="slidenum">
              <a:rPr kumimoji="0" lang="en-GB" sz="1200" b="0" i="0" u="none" strike="noStrike" kern="1200" cap="none" spc="0" normalizeH="0" baseline="0" noProof="0" smtClean="0">
                <a:ln>
                  <a:noFill/>
                </a:ln>
                <a:solidFill>
                  <a:srgbClr val="FFFFFF"/>
                </a:solidFill>
                <a:effectLst/>
                <a:uLnTx/>
                <a:uFillTx/>
                <a:latin typeface="Tenorite" pitchFamily="2" charset="0"/>
                <a:ea typeface="+mn-ea"/>
                <a:cs typeface="+mn-cs"/>
              </a:rPr>
              <a:pPr marL="12700" marR="0" lvl="0" indent="0" algn="l" defTabSz="914400" rtl="0" eaLnBrk="1" fontAlgn="auto" latinLnBrk="0" hangingPunct="1">
                <a:lnSpc>
                  <a:spcPct val="100000"/>
                </a:lnSpc>
                <a:spcBef>
                  <a:spcPts val="85"/>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Tenorite" pitchFamily="2" charset="0"/>
              <a:ea typeface="+mn-ea"/>
              <a:cs typeface="+mn-cs"/>
            </a:endParaRPr>
          </a:p>
        </p:txBody>
      </p:sp>
    </p:spTree>
    <p:extLst>
      <p:ext uri="{BB962C8B-B14F-4D97-AF65-F5344CB8AC3E}">
        <p14:creationId xmlns:p14="http://schemas.microsoft.com/office/powerpoint/2010/main" val="225060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5BFF1A-980A-2145-F48F-0991BA321F58}"/>
              </a:ext>
            </a:extLst>
          </p:cNvPr>
          <p:cNvSpPr>
            <a:spLocks noGrp="1"/>
          </p:cNvSpPr>
          <p:nvPr>
            <p:ph type="body" sz="quarter" idx="11"/>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Box 2">
            <a:extLst>
              <a:ext uri="{FF2B5EF4-FFF2-40B4-BE49-F238E27FC236}">
                <a16:creationId xmlns:a16="http://schemas.microsoft.com/office/drawing/2014/main" id="{B581BE62-1720-90FC-8F08-476400B63507}"/>
              </a:ext>
            </a:extLst>
          </p:cNvPr>
          <p:cNvSpPr txBox="1"/>
          <p:nvPr/>
        </p:nvSpPr>
        <p:spPr>
          <a:xfrm>
            <a:off x="695325" y="2351260"/>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Hotelier</a:t>
            </a:r>
          </a:p>
        </p:txBody>
      </p:sp>
    </p:spTree>
    <p:extLst>
      <p:ext uri="{BB962C8B-B14F-4D97-AF65-F5344CB8AC3E}">
        <p14:creationId xmlns:p14="http://schemas.microsoft.com/office/powerpoint/2010/main" val="223575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ws Unfold Awards_2025">
  <a:themeElements>
    <a:clrScheme name="Mews Template 2023">
      <a:dk1>
        <a:srgbClr val="1C1D24"/>
      </a:dk1>
      <a:lt1>
        <a:srgbClr val="FFFFFF"/>
      </a:lt1>
      <a:dk2>
        <a:srgbClr val="172034"/>
      </a:dk2>
      <a:lt2>
        <a:srgbClr val="F8F5F2"/>
      </a:lt2>
      <a:accent1>
        <a:srgbClr val="FE5965"/>
      </a:accent1>
      <a:accent2>
        <a:srgbClr val="202B27"/>
      </a:accent2>
      <a:accent3>
        <a:srgbClr val="E4F3EE"/>
      </a:accent3>
      <a:accent4>
        <a:srgbClr val="D6E2FC"/>
      </a:accent4>
      <a:accent5>
        <a:srgbClr val="EEEFFF"/>
      </a:accent5>
      <a:accent6>
        <a:srgbClr val="B3B1FB"/>
      </a:accent6>
      <a:hlink>
        <a:srgbClr val="FE5765"/>
      </a:hlink>
      <a:folHlink>
        <a:srgbClr val="AFB8BE"/>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ral">
      <a:srgbClr val="FF5A65"/>
    </a:custClr>
    <a:custClr name="Yellow">
      <a:srgbClr val="EFF258"/>
    </a:custClr>
    <a:custClr name="Pink">
      <a:srgbClr val="F7BCF1"/>
    </a:custClr>
    <a:custClr name="Indigo">
      <a:srgbClr val="B3B2FB"/>
    </a:custClr>
    <a:custClr name="Dark Indigo">
      <a:srgbClr val="6C69E8"/>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b6d736b-32af-402c-82a1-4d5dce37d3c1" xsi:nil="true"/>
    <lcf76f155ced4ddcb4097134ff3c332f xmlns="f8e9ea6b-1282-4408-851b-72f94d73e73e">
      <Terms xmlns="http://schemas.microsoft.com/office/infopath/2007/PartnerControls"/>
    </lcf76f155ced4ddcb4097134ff3c332f>
    <SharedWithUsers xmlns="0b6d736b-32af-402c-82a1-4d5dce37d3c1">
      <UserInfo>
        <DisplayName>Rebeca Van Heerden</DisplayName>
        <AccountId>2254</AccountId>
        <AccountType/>
      </UserInfo>
      <UserInfo>
        <DisplayName>Angelica Ruggieri</DisplayName>
        <AccountId>5302</AccountId>
        <AccountType/>
      </UserInfo>
      <UserInfo>
        <DisplayName>Katie Halfhead</DisplayName>
        <AccountId>8233</AccountId>
        <AccountType/>
      </UserInfo>
      <UserInfo>
        <DisplayName>Josef Lapka</DisplayName>
        <AccountId>72</AccountId>
        <AccountType/>
      </UserInfo>
      <UserInfo>
        <DisplayName>Pooja Naidu</DisplayName>
        <AccountId>5260</AccountId>
        <AccountType/>
      </UserInfo>
      <UserInfo>
        <DisplayName>Martin Kučera</DisplayName>
        <AccountId>29</AccountId>
        <AccountType/>
      </UserInfo>
      <UserInfo>
        <DisplayName>George Barker</DisplayName>
        <AccountId>521</AccountId>
        <AccountType/>
      </UserInfo>
      <UserInfo>
        <DisplayName>Richard Valtr</DisplayName>
        <AccountId>139</AccountId>
        <AccountType/>
      </UserInfo>
      <UserInfo>
        <DisplayName>Shreya Ganapathy</DisplayName>
        <AccountId>12</AccountId>
        <AccountType/>
      </UserInfo>
      <UserInfo>
        <DisplayName>Katya Kazantceva</DisplayName>
        <AccountId>5898</AccountId>
        <AccountType/>
      </UserInfo>
      <UserInfo>
        <DisplayName>Naomi Voet</DisplayName>
        <AccountId>2930</AccountId>
        <AccountType/>
      </UserInfo>
      <UserInfo>
        <DisplayName>Liam Fisher</DisplayName>
        <AccountId>19</AccountId>
        <AccountType/>
      </UserInfo>
      <UserInfo>
        <DisplayName>Antonia Bernhardt</DisplayName>
        <AccountId>90</AccountId>
        <AccountType/>
      </UserInfo>
      <UserInfo>
        <DisplayName>Darren Panto</DisplayName>
        <AccountId>4366</AccountId>
        <AccountType/>
      </UserInfo>
      <UserInfo>
        <DisplayName>Markus Levin</DisplayName>
        <AccountId>555</AccountId>
        <AccountType/>
      </UserInfo>
      <UserInfo>
        <DisplayName>Patrick van der Wardt</DisplayName>
        <AccountId>5076</AccountId>
        <AccountType/>
      </UserInfo>
      <UserInfo>
        <DisplayName>Nik Holmqvist</DisplayName>
        <AccountId>1042</AccountId>
        <AccountType/>
      </UserInfo>
      <UserInfo>
        <DisplayName>Charlie Delamare</DisplayName>
        <AccountId>1649</AccountId>
        <AccountType/>
      </UserInfo>
      <UserInfo>
        <DisplayName>Timur Dikmen</DisplayName>
        <AccountId>272</AccountId>
        <AccountType/>
      </UserInfo>
      <UserInfo>
        <DisplayName>David Steerenberg</DisplayName>
        <AccountId>6667</AccountId>
        <AccountType/>
      </UserInfo>
      <UserInfo>
        <DisplayName>Karen Florence</DisplayName>
        <AccountId>5097</AccountId>
        <AccountType/>
      </UserInfo>
      <UserInfo>
        <DisplayName>Nicole Simonsen</DisplayName>
        <AccountId>10862</AccountId>
        <AccountType/>
      </UserInfo>
      <UserInfo>
        <DisplayName>Tom Dickerson</DisplayName>
        <AccountId>4786</AccountId>
        <AccountType/>
      </UserInfo>
      <UserInfo>
        <DisplayName>Jason Cadow</DisplayName>
        <AccountId>7064</AccountId>
        <AccountType/>
      </UserInfo>
      <UserInfo>
        <DisplayName>Alex Ross</DisplayName>
        <AccountId>577</AccountId>
        <AccountType/>
      </UserInfo>
      <UserInfo>
        <DisplayName>Adrien Berkowicz</DisplayName>
        <AccountId>6534</AccountId>
        <AccountType/>
      </UserInfo>
      <UserInfo>
        <DisplayName>Ana Corzo</DisplayName>
        <AccountId>6258</AccountId>
        <AccountType/>
      </UserInfo>
      <UserInfo>
        <DisplayName>Thiago Fowler</DisplayName>
        <AccountId>3357</AccountId>
        <AccountType/>
      </UserInfo>
      <UserInfo>
        <DisplayName>Yaqine Bazzani</DisplayName>
        <AccountId>8802</AccountId>
        <AccountType/>
      </UserInfo>
      <UserInfo>
        <DisplayName>Anna Gallegos</DisplayName>
        <AccountId>9008</AccountId>
        <AccountType/>
      </UserInfo>
      <UserInfo>
        <DisplayName>Rosta Sikora</DisplayName>
        <AccountId>406</AccountId>
        <AccountType/>
      </UserInfo>
      <UserInfo>
        <DisplayName>Vicky Irwin</DisplayName>
        <AccountId>133</AccountId>
        <AccountType/>
      </UserInfo>
      <UserInfo>
        <DisplayName>Lucy Eason</DisplayName>
        <AccountId>62</AccountId>
        <AccountType/>
      </UserInfo>
      <UserInfo>
        <DisplayName>Bjorn Lamberts</DisplayName>
        <AccountId>810</AccountId>
        <AccountType/>
      </UserInfo>
      <UserInfo>
        <DisplayName>Adelle Rodriguez</DisplayName>
        <AccountId>11215</AccountId>
        <AccountType/>
      </UserInfo>
      <UserInfo>
        <DisplayName>Nehle Lange</DisplayName>
        <AccountId>2434</AccountId>
        <AccountType/>
      </UserInfo>
      <UserInfo>
        <DisplayName>Margitte Verkruijsse</DisplayName>
        <AccountId>2495</AccountId>
        <AccountType/>
      </UserInfo>
      <UserInfo>
        <DisplayName>Vendula Richter</DisplayName>
        <AccountId>17</AccountId>
        <AccountType/>
      </UserInfo>
      <UserInfo>
        <DisplayName>Gregory Naidoo</DisplayName>
        <AccountId>333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57249CC711C44798E21520940EED42" ma:contentTypeVersion="31" ma:contentTypeDescription="Create a new document." ma:contentTypeScope="" ma:versionID="4f36b5582c6a92f3365112c011a73134">
  <xsd:schema xmlns:xsd="http://www.w3.org/2001/XMLSchema" xmlns:xs="http://www.w3.org/2001/XMLSchema" xmlns:p="http://schemas.microsoft.com/office/2006/metadata/properties" xmlns:ns1="http://schemas.microsoft.com/sharepoint/v3" xmlns:ns2="0b6d736b-32af-402c-82a1-4d5dce37d3c1" xmlns:ns3="f8e9ea6b-1282-4408-851b-72f94d73e73e" targetNamespace="http://schemas.microsoft.com/office/2006/metadata/properties" ma:root="true" ma:fieldsID="3459854c6d171aa0d7340854f40a42fd" ns1:_="" ns2:_="" ns3:_="">
    <xsd:import namespace="http://schemas.microsoft.com/sharepoint/v3"/>
    <xsd:import namespace="0b6d736b-32af-402c-82a1-4d5dce37d3c1"/>
    <xsd:import namespace="f8e9ea6b-1282-4408-851b-72f94d73e73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1:_ip_UnifiedCompliancePolicyProperties" minOccurs="0"/>
                <xsd:element ref="ns1:_ip_UnifiedCompliancePolicyUIAction" minOccurs="0"/>
                <xsd:element ref="ns2:TaxCatchAll" minOccurs="0"/>
                <xsd:element ref="ns3:lcf76f155ced4ddcb4097134ff3c332f"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6d736b-32af-402c-82a1-4d5dce37d3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f162274-13fc-463f-8f8d-5b5739e58f52}" ma:internalName="TaxCatchAll" ma:showField="CatchAllData" ma:web="0b6d736b-32af-402c-82a1-4d5dce37d3c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8e9ea6b-1282-4408-851b-72f94d73e73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39e0406-7365-48e0-bb37-1c6330d52531"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141455-29B0-479E-B08E-FD3670081859}">
  <ds:schemaRefs>
    <ds:schemaRef ds:uri="http://schemas.microsoft.com/sharepoint/v3/contenttype/forms"/>
  </ds:schemaRefs>
</ds:datastoreItem>
</file>

<file path=customXml/itemProps2.xml><?xml version="1.0" encoding="utf-8"?>
<ds:datastoreItem xmlns:ds="http://schemas.openxmlformats.org/officeDocument/2006/customXml" ds:itemID="{FF70CA32-86DB-42E3-B857-C646A76DEFA1}">
  <ds:schemaRefs>
    <ds:schemaRef ds:uri="0b6d736b-32af-402c-82a1-4d5dce37d3c1"/>
    <ds:schemaRef ds:uri="f8e9ea6b-1282-4408-851b-72f94d73e73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185BB7F-74F5-47A1-B963-D23804EFE5E3}">
  <ds:schemaRefs>
    <ds:schemaRef ds:uri="0b6d736b-32af-402c-82a1-4d5dce37d3c1"/>
    <ds:schemaRef ds:uri="f8e9ea6b-1282-4408-851b-72f94d73e7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2a1ecaa-1c5b-48f1-a750-6eb666e37131}" enabled="1" method="Standard" siteId="{afdb37c2-13f1-4a78-b91e-85749ac8e807}" removed="0"/>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10</Slides>
  <Notes>2</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Mews Unfold Awards_2025</vt:lpstr>
      <vt:lpstr>PowerPoint Presentation</vt:lpstr>
      <vt:lpstr>PowerPoint Presentation</vt:lpstr>
      <vt:lpstr>PowerPoint Presentation</vt:lpstr>
      <vt:lpstr>Name of the Person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2023-08-15T14:59:00Z</dcterms:created>
  <dcterms:modified xsi:type="dcterms:W3CDTF">2025-01-21T17:47:17Z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0x0101000457249CC711C44798E21520940EED42</vt:lpwstr>
  </property>
  <property fmtid="{D5CDD505-2E9C-101B-9397-08002B2CF9AE}" pid="3" name="MediaServiceImageTags">
    <vt:lpwstr/>
  </property>
  <property fmtid="{D5CDD505-2E9C-101B-9397-08002B2CF9AE}" pid="4" name="MSIP_Label_a6a83988-1aee-4392-ba6c-a6f6876d6c54_Enabled">
    <vt:lpwstr>true</vt:lpwstr>
  </property>
  <property fmtid="{D5CDD505-2E9C-101B-9397-08002B2CF9AE}" pid="5" name="MSIP_Label_a6a83988-1aee-4392-ba6c-a6f6876d6c54_SetDate">
    <vt:lpwstr>2023-08-16T16:50:23Z</vt:lpwstr>
  </property>
  <property fmtid="{D5CDD505-2E9C-101B-9397-08002B2CF9AE}" pid="6" name="MSIP_Label_a6a83988-1aee-4392-ba6c-a6f6876d6c54_Method">
    <vt:lpwstr>Standard</vt:lpwstr>
  </property>
  <property fmtid="{D5CDD505-2E9C-101B-9397-08002B2CF9AE}" pid="7" name="MSIP_Label_a6a83988-1aee-4392-ba6c-a6f6876d6c54_Name">
    <vt:lpwstr>defa4170-0d19-0005-0004-bc88714345d2</vt:lpwstr>
  </property>
  <property fmtid="{D5CDD505-2E9C-101B-9397-08002B2CF9AE}" pid="8" name="MSIP_Label_a6a83988-1aee-4392-ba6c-a6f6876d6c54_SiteId">
    <vt:lpwstr>afdb37c2-13f1-4a78-b91e-85749ac8e807</vt:lpwstr>
  </property>
  <property fmtid="{D5CDD505-2E9C-101B-9397-08002B2CF9AE}" pid="9" name="MSIP_Label_a6a83988-1aee-4392-ba6c-a6f6876d6c54_ActionId">
    <vt:lpwstr>64620660-12c6-4309-8ab3-f3e802b07a5d</vt:lpwstr>
  </property>
  <property fmtid="{D5CDD505-2E9C-101B-9397-08002B2CF9AE}" pid="10" name="MSIP_Label_a6a83988-1aee-4392-ba6c-a6f6876d6c54_ContentBits">
    <vt:lpwstr>0</vt:lpwstr>
  </property>
</Properties>
</file>